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4"/>
  </p:sldMasterIdLst>
  <p:notesMasterIdLst>
    <p:notesMasterId r:id="rId44"/>
  </p:notesMasterIdLst>
  <p:handoutMasterIdLst>
    <p:handoutMasterId r:id="rId45"/>
  </p:handoutMasterIdLst>
  <p:sldIdLst>
    <p:sldId id="306" r:id="rId5"/>
    <p:sldId id="428" r:id="rId6"/>
    <p:sldId id="429" r:id="rId7"/>
    <p:sldId id="430" r:id="rId8"/>
    <p:sldId id="390" r:id="rId9"/>
    <p:sldId id="427" r:id="rId10"/>
    <p:sldId id="432" r:id="rId11"/>
    <p:sldId id="392" r:id="rId12"/>
    <p:sldId id="409" r:id="rId13"/>
    <p:sldId id="394" r:id="rId14"/>
    <p:sldId id="437" r:id="rId15"/>
    <p:sldId id="410" r:id="rId16"/>
    <p:sldId id="395" r:id="rId17"/>
    <p:sldId id="436" r:id="rId18"/>
    <p:sldId id="396" r:id="rId19"/>
    <p:sldId id="397" r:id="rId20"/>
    <p:sldId id="411" r:id="rId21"/>
    <p:sldId id="433" r:id="rId22"/>
    <p:sldId id="434" r:id="rId23"/>
    <p:sldId id="435" r:id="rId24"/>
    <p:sldId id="399" r:id="rId25"/>
    <p:sldId id="413" r:id="rId26"/>
    <p:sldId id="400" r:id="rId27"/>
    <p:sldId id="401" r:id="rId28"/>
    <p:sldId id="402" r:id="rId29"/>
    <p:sldId id="403" r:id="rId30"/>
    <p:sldId id="415" r:id="rId31"/>
    <p:sldId id="416" r:id="rId32"/>
    <p:sldId id="419" r:id="rId33"/>
    <p:sldId id="420" r:id="rId34"/>
    <p:sldId id="421" r:id="rId35"/>
    <p:sldId id="407" r:id="rId36"/>
    <p:sldId id="417" r:id="rId37"/>
    <p:sldId id="393" r:id="rId38"/>
    <p:sldId id="408" r:id="rId39"/>
    <p:sldId id="418" r:id="rId40"/>
    <p:sldId id="422" r:id="rId41"/>
    <p:sldId id="423" r:id="rId42"/>
    <p:sldId id="424" r:id="rId43"/>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82"/>
    <a:srgbClr val="0C419A"/>
    <a:srgbClr val="E0772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70" autoAdjust="0"/>
    <p:restoredTop sz="97041" autoAdjust="0"/>
  </p:normalViewPr>
  <p:slideViewPr>
    <p:cSldViewPr>
      <p:cViewPr>
        <p:scale>
          <a:sx n="100" d="100"/>
          <a:sy n="100" d="100"/>
        </p:scale>
        <p:origin x="-169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142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5AF4FC-A87B-4840-8EDC-0A9FBA42BBC3}" type="doc">
      <dgm:prSet loTypeId="urn:microsoft.com/office/officeart/2005/8/layout/matrix1" loCatId="matrix" qsTypeId="urn:microsoft.com/office/officeart/2005/8/quickstyle/3d2" qsCatId="3D" csTypeId="urn:microsoft.com/office/officeart/2005/8/colors/colorful2" csCatId="colorful" phldr="1"/>
      <dgm:spPr/>
      <dgm:t>
        <a:bodyPr/>
        <a:lstStyle/>
        <a:p>
          <a:endParaRPr lang="fr-FR"/>
        </a:p>
      </dgm:t>
    </dgm:pt>
    <dgm:pt modelId="{C32F7E2F-2448-46C0-A6C2-138526E0C37F}">
      <dgm:prSet phldrT="[Texte]" custT="1"/>
      <dgm:spPr>
        <a:solidFill>
          <a:schemeClr val="accent2">
            <a:tint val="40000"/>
            <a:hueOff val="0"/>
            <a:satOff val="0"/>
            <a:lumOff val="0"/>
            <a:alpha val="34000"/>
          </a:schemeClr>
        </a:solidFill>
      </dgm:spPr>
      <dgm:t>
        <a:bodyPr/>
        <a:lstStyle/>
        <a:p>
          <a:r>
            <a:rPr lang="fr-FR" sz="2800" dirty="0" smtClean="0">
              <a:solidFill>
                <a:schemeClr val="accent2"/>
              </a:solidFill>
            </a:rPr>
            <a:t>Zones sous denses </a:t>
          </a:r>
          <a:endParaRPr lang="fr-FR" sz="2800" dirty="0">
            <a:solidFill>
              <a:schemeClr val="accent2"/>
            </a:solidFill>
          </a:endParaRPr>
        </a:p>
      </dgm:t>
    </dgm:pt>
    <dgm:pt modelId="{079CCD02-24FB-46D2-8550-F50EDE9D156F}" type="parTrans" cxnId="{30B0A849-D795-4973-B01E-F6CAB31D6308}">
      <dgm:prSet/>
      <dgm:spPr/>
      <dgm:t>
        <a:bodyPr/>
        <a:lstStyle/>
        <a:p>
          <a:endParaRPr lang="fr-FR"/>
        </a:p>
      </dgm:t>
    </dgm:pt>
    <dgm:pt modelId="{5713EF67-FBCE-44FC-8126-6B5F9510C29F}" type="sibTrans" cxnId="{30B0A849-D795-4973-B01E-F6CAB31D6308}">
      <dgm:prSet/>
      <dgm:spPr/>
      <dgm:t>
        <a:bodyPr/>
        <a:lstStyle/>
        <a:p>
          <a:endParaRPr lang="fr-FR"/>
        </a:p>
      </dgm:t>
    </dgm:pt>
    <dgm:pt modelId="{9214ECD3-537B-4E8D-8C90-3FB4F5C85399}">
      <dgm:prSet phldrT="[Texte]" custT="1"/>
      <dgm:spPr/>
      <dgm:t>
        <a:bodyPr anchor="t"/>
        <a:lstStyle/>
        <a:p>
          <a:pPr>
            <a:spcBef>
              <a:spcPts val="600"/>
            </a:spcBef>
          </a:pPr>
          <a:r>
            <a:rPr lang="fr-FR" sz="2800" dirty="0" smtClean="0"/>
            <a:t>Nouveaux installés</a:t>
          </a:r>
          <a:br>
            <a:rPr lang="fr-FR" sz="2800" dirty="0" smtClean="0"/>
          </a:br>
          <a:r>
            <a:rPr lang="fr-FR" sz="2800" b="1" dirty="0" smtClean="0"/>
            <a:t>CAIM</a:t>
          </a:r>
          <a:r>
            <a:rPr lang="fr-FR" sz="2400" dirty="0" smtClean="0"/>
            <a:t/>
          </a:r>
          <a:br>
            <a:rPr lang="fr-FR" sz="2400" dirty="0" smtClean="0"/>
          </a:br>
          <a:r>
            <a:rPr lang="fr-FR" sz="2800" dirty="0" smtClean="0"/>
            <a:t>50 000€</a:t>
          </a:r>
          <a:br>
            <a:rPr lang="fr-FR" sz="2800" dirty="0" smtClean="0"/>
          </a:br>
          <a:r>
            <a:rPr lang="fr-FR" sz="2000" dirty="0" smtClean="0"/>
            <a:t>engagement 5 ans</a:t>
          </a:r>
          <a:br>
            <a:rPr lang="fr-FR" sz="2000" dirty="0" smtClean="0"/>
          </a:br>
          <a:r>
            <a:rPr lang="fr-FR" sz="2000" dirty="0" smtClean="0"/>
            <a:t>groupe ou ESP ou CPTS</a:t>
          </a:r>
          <a:endParaRPr lang="fr-FR" sz="2800" dirty="0"/>
        </a:p>
      </dgm:t>
    </dgm:pt>
    <dgm:pt modelId="{CAB670FF-32EB-4A25-9DB8-3FED939EC461}" type="parTrans" cxnId="{467979F8-FEBC-4638-82AF-3A6F18940820}">
      <dgm:prSet/>
      <dgm:spPr/>
      <dgm:t>
        <a:bodyPr/>
        <a:lstStyle/>
        <a:p>
          <a:endParaRPr lang="fr-FR"/>
        </a:p>
      </dgm:t>
    </dgm:pt>
    <dgm:pt modelId="{9EB63254-6DB2-4495-95C0-BAD278C24489}" type="sibTrans" cxnId="{467979F8-FEBC-4638-82AF-3A6F18940820}">
      <dgm:prSet/>
      <dgm:spPr/>
      <dgm:t>
        <a:bodyPr/>
        <a:lstStyle/>
        <a:p>
          <a:endParaRPr lang="fr-FR"/>
        </a:p>
      </dgm:t>
    </dgm:pt>
    <dgm:pt modelId="{13B826C3-C636-4CB6-8114-EC7A45CD43FF}">
      <dgm:prSet phldrT="[Texte]" custT="1"/>
      <dgm:spPr/>
      <dgm:t>
        <a:bodyPr/>
        <a:lstStyle/>
        <a:p>
          <a:endParaRPr lang="fr-FR" sz="1800" dirty="0" smtClean="0"/>
        </a:p>
        <a:p>
          <a:r>
            <a:rPr lang="fr-FR" sz="1800" b="1" dirty="0" smtClean="0"/>
            <a:t>&gt; 60 ans accompagnant nouvel installé &lt; 50 ans dans son cabinet</a:t>
          </a:r>
        </a:p>
        <a:p>
          <a:r>
            <a:rPr lang="fr-FR" sz="2800" b="1" dirty="0" smtClean="0"/>
            <a:t>COTRAM</a:t>
          </a:r>
        </a:p>
        <a:p>
          <a:r>
            <a:rPr lang="fr-FR" sz="2000" b="1" dirty="0" smtClean="0"/>
            <a:t>10% honoraires hors dépassements </a:t>
          </a:r>
          <a:br>
            <a:rPr lang="fr-FR" sz="2000" b="1" dirty="0" smtClean="0"/>
          </a:br>
          <a:r>
            <a:rPr lang="fr-FR" sz="2000" b="1" dirty="0" smtClean="0"/>
            <a:t>(max = 20 000 € par an ) </a:t>
          </a:r>
          <a:endParaRPr lang="fr-FR" sz="2000" b="1" dirty="0"/>
        </a:p>
      </dgm:t>
    </dgm:pt>
    <dgm:pt modelId="{53ADCB39-FB0F-47E6-B441-36B5CAF9C612}" type="parTrans" cxnId="{BC2FD106-2F19-4CC5-9F1E-CCCB307DE708}">
      <dgm:prSet/>
      <dgm:spPr/>
      <dgm:t>
        <a:bodyPr/>
        <a:lstStyle/>
        <a:p>
          <a:endParaRPr lang="fr-FR"/>
        </a:p>
      </dgm:t>
    </dgm:pt>
    <dgm:pt modelId="{9269189C-DC33-4C32-BDD8-DE1930FE561B}" type="sibTrans" cxnId="{BC2FD106-2F19-4CC5-9F1E-CCCB307DE708}">
      <dgm:prSet/>
      <dgm:spPr/>
      <dgm:t>
        <a:bodyPr/>
        <a:lstStyle/>
        <a:p>
          <a:endParaRPr lang="fr-FR"/>
        </a:p>
      </dgm:t>
    </dgm:pt>
    <dgm:pt modelId="{383A80F6-E18A-401A-9F66-C7C7B8C6A7B2}">
      <dgm:prSet phldrT="[Texte]" custT="1"/>
      <dgm:spPr/>
      <dgm:t>
        <a:bodyPr anchor="ctr"/>
        <a:lstStyle/>
        <a:p>
          <a:r>
            <a:rPr lang="fr-FR" sz="2400" dirty="0" smtClean="0">
              <a:solidFill>
                <a:schemeClr val="accent2"/>
              </a:solidFill>
            </a:rPr>
            <a:t>Maintien et coordination  </a:t>
          </a:r>
          <a:r>
            <a:rPr lang="fr-FR" sz="2800" b="1" dirty="0" smtClean="0">
              <a:solidFill>
                <a:schemeClr val="accent2"/>
              </a:solidFill>
            </a:rPr>
            <a:t>COSCOM</a:t>
          </a:r>
        </a:p>
        <a:p>
          <a:r>
            <a:rPr lang="fr-FR" sz="1800" b="1" dirty="0" smtClean="0">
              <a:solidFill>
                <a:schemeClr val="accent2"/>
              </a:solidFill>
            </a:rPr>
            <a:t>groupe ou ESP ou CPTS</a:t>
          </a:r>
          <a:r>
            <a:rPr lang="fr-FR" sz="2800" b="1" dirty="0" smtClean="0">
              <a:solidFill>
                <a:schemeClr val="accent2"/>
              </a:solidFill>
            </a:rPr>
            <a:t/>
          </a:r>
          <a:br>
            <a:rPr lang="fr-FR" sz="2800" b="1" dirty="0" smtClean="0">
              <a:solidFill>
                <a:schemeClr val="accent2"/>
              </a:solidFill>
            </a:rPr>
          </a:br>
          <a:r>
            <a:rPr lang="fr-FR" sz="1800" b="1" dirty="0" smtClean="0">
              <a:solidFill>
                <a:schemeClr val="accent2"/>
              </a:solidFill>
            </a:rPr>
            <a:t>5 000 € par an</a:t>
          </a:r>
        </a:p>
        <a:p>
          <a:r>
            <a:rPr lang="fr-FR" sz="1600" b="1" dirty="0" smtClean="0">
              <a:solidFill>
                <a:schemeClr val="accent2"/>
              </a:solidFill>
            </a:rPr>
            <a:t>+ 300 € par mois </a:t>
          </a:r>
          <a:r>
            <a:rPr lang="fr-FR" sz="1600" dirty="0" smtClean="0">
              <a:solidFill>
                <a:schemeClr val="accent2"/>
              </a:solidFill>
            </a:rPr>
            <a:t>étudiant en stage</a:t>
          </a:r>
        </a:p>
        <a:p>
          <a:r>
            <a:rPr lang="fr-FR" sz="1600" b="1" dirty="0" smtClean="0">
              <a:solidFill>
                <a:schemeClr val="accent2"/>
              </a:solidFill>
            </a:rPr>
            <a:t>1 250 € par an</a:t>
          </a:r>
          <a:r>
            <a:rPr lang="fr-FR" sz="1600" dirty="0" smtClean="0">
              <a:solidFill>
                <a:schemeClr val="accent2"/>
              </a:solidFill>
            </a:rPr>
            <a:t>, si activité libérale en hôpitaux de proximité</a:t>
          </a:r>
          <a:r>
            <a:rPr lang="fr-FR" sz="2800" b="1" dirty="0" smtClean="0">
              <a:solidFill>
                <a:schemeClr val="accent2"/>
              </a:solidFill>
            </a:rPr>
            <a:t/>
          </a:r>
          <a:br>
            <a:rPr lang="fr-FR" sz="2800" b="1" dirty="0" smtClean="0">
              <a:solidFill>
                <a:schemeClr val="accent2"/>
              </a:solidFill>
            </a:rPr>
          </a:br>
          <a:endParaRPr lang="fr-FR" sz="2500" dirty="0">
            <a:solidFill>
              <a:schemeClr val="accent2"/>
            </a:solidFill>
          </a:endParaRPr>
        </a:p>
      </dgm:t>
    </dgm:pt>
    <dgm:pt modelId="{2340FB4B-88EF-4742-ABF8-AC418E43C214}" type="parTrans" cxnId="{298882EC-14FA-4D2B-AF3A-8C13D2641C6C}">
      <dgm:prSet/>
      <dgm:spPr/>
      <dgm:t>
        <a:bodyPr/>
        <a:lstStyle/>
        <a:p>
          <a:endParaRPr lang="fr-FR"/>
        </a:p>
      </dgm:t>
    </dgm:pt>
    <dgm:pt modelId="{98BBAE15-94A9-461F-9025-07191596B337}" type="sibTrans" cxnId="{298882EC-14FA-4D2B-AF3A-8C13D2641C6C}">
      <dgm:prSet/>
      <dgm:spPr/>
      <dgm:t>
        <a:bodyPr/>
        <a:lstStyle/>
        <a:p>
          <a:endParaRPr lang="fr-FR"/>
        </a:p>
      </dgm:t>
    </dgm:pt>
    <dgm:pt modelId="{6BA72AF5-69F4-4476-84D8-F5F02EDCC98C}">
      <dgm:prSet phldrT="[Texte]" phldr="1"/>
      <dgm:spPr/>
      <dgm:t>
        <a:bodyPr/>
        <a:lstStyle/>
        <a:p>
          <a:endParaRPr lang="fr-FR" dirty="0"/>
        </a:p>
      </dgm:t>
    </dgm:pt>
    <dgm:pt modelId="{09F7B1A2-A3BF-4493-A7AB-5A97BF8193D5}" type="parTrans" cxnId="{1BC7F128-71AC-47CC-98F6-3CE59B45334F}">
      <dgm:prSet/>
      <dgm:spPr/>
      <dgm:t>
        <a:bodyPr/>
        <a:lstStyle/>
        <a:p>
          <a:endParaRPr lang="fr-FR"/>
        </a:p>
      </dgm:t>
    </dgm:pt>
    <dgm:pt modelId="{E0E84DDB-1F77-4FD4-918A-07E15E86D92A}" type="sibTrans" cxnId="{1BC7F128-71AC-47CC-98F6-3CE59B45334F}">
      <dgm:prSet/>
      <dgm:spPr/>
      <dgm:t>
        <a:bodyPr/>
        <a:lstStyle/>
        <a:p>
          <a:endParaRPr lang="fr-FR"/>
        </a:p>
      </dgm:t>
    </dgm:pt>
    <dgm:pt modelId="{15166F42-9849-46BA-A4F9-1018AA6C2DCC}">
      <dgm:prSet phldrT="[Texte]" custT="1"/>
      <dgm:spPr/>
      <dgm:t>
        <a:bodyPr/>
        <a:lstStyle/>
        <a:p>
          <a:endParaRPr lang="fr-FR"/>
        </a:p>
      </dgm:t>
    </dgm:pt>
    <dgm:pt modelId="{27B9488F-CDD3-4E7E-8C75-753EE399E398}" type="sibTrans" cxnId="{303D2F8D-B7F4-4F7F-9872-1B33B0043BF0}">
      <dgm:prSet/>
      <dgm:spPr/>
      <dgm:t>
        <a:bodyPr/>
        <a:lstStyle/>
        <a:p>
          <a:endParaRPr lang="fr-FR"/>
        </a:p>
      </dgm:t>
    </dgm:pt>
    <dgm:pt modelId="{A549018A-816D-4FB6-A3F4-3BD18362DE42}" type="parTrans" cxnId="{303D2F8D-B7F4-4F7F-9872-1B33B0043BF0}">
      <dgm:prSet/>
      <dgm:spPr/>
      <dgm:t>
        <a:bodyPr/>
        <a:lstStyle/>
        <a:p>
          <a:endParaRPr lang="fr-FR"/>
        </a:p>
      </dgm:t>
    </dgm:pt>
    <dgm:pt modelId="{B3C9933C-DB2F-4883-9CA6-05364A727090}">
      <dgm:prSet phldrT="[Texte]" custT="1"/>
      <dgm:spPr/>
      <dgm:t>
        <a:bodyPr anchor="b"/>
        <a:lstStyle/>
        <a:p>
          <a:r>
            <a:rPr lang="fr-FR" sz="2400" dirty="0" smtClean="0">
              <a:solidFill>
                <a:schemeClr val="accent1">
                  <a:lumMod val="50000"/>
                </a:schemeClr>
              </a:solidFill>
            </a:rPr>
            <a:t>Contrat de solidarité territoriale médecin </a:t>
          </a:r>
          <a:br>
            <a:rPr lang="fr-FR" sz="2400" dirty="0" smtClean="0">
              <a:solidFill>
                <a:schemeClr val="accent1">
                  <a:lumMod val="50000"/>
                </a:schemeClr>
              </a:solidFill>
            </a:rPr>
          </a:br>
          <a:r>
            <a:rPr lang="fr-FR" sz="2800" b="1" dirty="0" smtClean="0">
              <a:solidFill>
                <a:schemeClr val="accent1">
                  <a:lumMod val="50000"/>
                </a:schemeClr>
              </a:solidFill>
            </a:rPr>
            <a:t>CSTM</a:t>
          </a:r>
          <a:r>
            <a:rPr lang="fr-FR" sz="2400" dirty="0" smtClean="0">
              <a:solidFill>
                <a:schemeClr val="accent1">
                  <a:lumMod val="50000"/>
                </a:schemeClr>
              </a:solidFill>
            </a:rPr>
            <a:t/>
          </a:r>
          <a:br>
            <a:rPr lang="fr-FR" sz="2400" dirty="0" smtClean="0">
              <a:solidFill>
                <a:schemeClr val="accent1">
                  <a:lumMod val="50000"/>
                </a:schemeClr>
              </a:solidFill>
            </a:rPr>
          </a:br>
          <a:r>
            <a:rPr lang="fr-FR" sz="2000" dirty="0" smtClean="0">
              <a:solidFill>
                <a:schemeClr val="accent1">
                  <a:lumMod val="50000"/>
                </a:schemeClr>
              </a:solidFill>
            </a:rPr>
            <a:t>minimum de 10 jours par an</a:t>
          </a:r>
          <a:br>
            <a:rPr lang="fr-FR" sz="2000" dirty="0" smtClean="0">
              <a:solidFill>
                <a:schemeClr val="accent1">
                  <a:lumMod val="50000"/>
                </a:schemeClr>
              </a:solidFill>
            </a:rPr>
          </a:br>
          <a:r>
            <a:rPr lang="fr-FR" sz="2000" b="1" dirty="0" smtClean="0">
              <a:solidFill>
                <a:schemeClr val="accent1">
                  <a:lumMod val="50000"/>
                </a:schemeClr>
              </a:solidFill>
            </a:rPr>
            <a:t>10% honoraires dans la zone (max = 20 000 € par an)</a:t>
          </a:r>
          <a:r>
            <a:rPr lang="fr-FR" sz="2000" dirty="0" smtClean="0">
              <a:solidFill>
                <a:schemeClr val="accent1">
                  <a:lumMod val="50000"/>
                </a:schemeClr>
              </a:solidFill>
            </a:rPr>
            <a:t> </a:t>
          </a:r>
          <a:endParaRPr lang="fr-FR" sz="2000" dirty="0">
            <a:solidFill>
              <a:schemeClr val="accent1">
                <a:lumMod val="50000"/>
              </a:schemeClr>
            </a:solidFill>
          </a:endParaRPr>
        </a:p>
      </dgm:t>
    </dgm:pt>
    <dgm:pt modelId="{82C22AFD-D40C-43D0-A51A-2129C3DD057A}" type="parTrans" cxnId="{3366BEC3-ADB0-4203-ABC9-F46B72702524}">
      <dgm:prSet/>
      <dgm:spPr/>
      <dgm:t>
        <a:bodyPr/>
        <a:lstStyle/>
        <a:p>
          <a:endParaRPr lang="fr-FR"/>
        </a:p>
      </dgm:t>
    </dgm:pt>
    <dgm:pt modelId="{BD09EDDA-AE28-43DF-A4CA-12C98A5DA848}" type="sibTrans" cxnId="{3366BEC3-ADB0-4203-ABC9-F46B72702524}">
      <dgm:prSet/>
      <dgm:spPr/>
      <dgm:t>
        <a:bodyPr/>
        <a:lstStyle/>
        <a:p>
          <a:endParaRPr lang="fr-FR"/>
        </a:p>
      </dgm:t>
    </dgm:pt>
    <dgm:pt modelId="{1D0DA9AA-047D-46B0-958B-ACB7A62AF71B}" type="pres">
      <dgm:prSet presAssocID="{2A5AF4FC-A87B-4840-8EDC-0A9FBA42BBC3}" presName="diagram" presStyleCnt="0">
        <dgm:presLayoutVars>
          <dgm:chMax val="1"/>
          <dgm:dir/>
          <dgm:animLvl val="ctr"/>
          <dgm:resizeHandles val="exact"/>
        </dgm:presLayoutVars>
      </dgm:prSet>
      <dgm:spPr/>
      <dgm:t>
        <a:bodyPr/>
        <a:lstStyle/>
        <a:p>
          <a:endParaRPr lang="fr-FR"/>
        </a:p>
      </dgm:t>
    </dgm:pt>
    <dgm:pt modelId="{FB7786F4-F4A2-478C-B609-5102FDCD6C82}" type="pres">
      <dgm:prSet presAssocID="{2A5AF4FC-A87B-4840-8EDC-0A9FBA42BBC3}" presName="matrix" presStyleCnt="0"/>
      <dgm:spPr/>
    </dgm:pt>
    <dgm:pt modelId="{A88FF452-3E95-492E-9B87-1AAD38F5F837}" type="pres">
      <dgm:prSet presAssocID="{2A5AF4FC-A87B-4840-8EDC-0A9FBA42BBC3}" presName="tile1" presStyleLbl="node1" presStyleIdx="0" presStyleCnt="4"/>
      <dgm:spPr/>
      <dgm:t>
        <a:bodyPr/>
        <a:lstStyle/>
        <a:p>
          <a:endParaRPr lang="fr-FR"/>
        </a:p>
      </dgm:t>
    </dgm:pt>
    <dgm:pt modelId="{3AEBA995-EADD-4F88-8908-8ED715DA0461}" type="pres">
      <dgm:prSet presAssocID="{2A5AF4FC-A87B-4840-8EDC-0A9FBA42BBC3}" presName="tile1text" presStyleLbl="node1" presStyleIdx="0" presStyleCnt="4">
        <dgm:presLayoutVars>
          <dgm:chMax val="0"/>
          <dgm:chPref val="0"/>
          <dgm:bulletEnabled val="1"/>
        </dgm:presLayoutVars>
      </dgm:prSet>
      <dgm:spPr/>
      <dgm:t>
        <a:bodyPr/>
        <a:lstStyle/>
        <a:p>
          <a:endParaRPr lang="fr-FR"/>
        </a:p>
      </dgm:t>
    </dgm:pt>
    <dgm:pt modelId="{3333195B-6CDC-4C19-9B29-58477BAF9A6C}" type="pres">
      <dgm:prSet presAssocID="{2A5AF4FC-A87B-4840-8EDC-0A9FBA42BBC3}" presName="tile2" presStyleLbl="node1" presStyleIdx="1" presStyleCnt="4"/>
      <dgm:spPr/>
      <dgm:t>
        <a:bodyPr/>
        <a:lstStyle/>
        <a:p>
          <a:endParaRPr lang="fr-FR"/>
        </a:p>
      </dgm:t>
    </dgm:pt>
    <dgm:pt modelId="{229C04CC-C871-4A8C-A90A-0C279D9985A5}" type="pres">
      <dgm:prSet presAssocID="{2A5AF4FC-A87B-4840-8EDC-0A9FBA42BBC3}" presName="tile2text" presStyleLbl="node1" presStyleIdx="1" presStyleCnt="4">
        <dgm:presLayoutVars>
          <dgm:chMax val="0"/>
          <dgm:chPref val="0"/>
          <dgm:bulletEnabled val="1"/>
        </dgm:presLayoutVars>
      </dgm:prSet>
      <dgm:spPr/>
      <dgm:t>
        <a:bodyPr/>
        <a:lstStyle/>
        <a:p>
          <a:endParaRPr lang="fr-FR"/>
        </a:p>
      </dgm:t>
    </dgm:pt>
    <dgm:pt modelId="{77BB5A4B-D794-42D0-9DA7-980AB675DEBD}" type="pres">
      <dgm:prSet presAssocID="{2A5AF4FC-A87B-4840-8EDC-0A9FBA42BBC3}" presName="tile3" presStyleLbl="node1" presStyleIdx="2" presStyleCnt="4"/>
      <dgm:spPr/>
      <dgm:t>
        <a:bodyPr/>
        <a:lstStyle/>
        <a:p>
          <a:endParaRPr lang="fr-FR"/>
        </a:p>
      </dgm:t>
    </dgm:pt>
    <dgm:pt modelId="{4294B5B2-271E-4892-9D65-A4D583E0D26E}" type="pres">
      <dgm:prSet presAssocID="{2A5AF4FC-A87B-4840-8EDC-0A9FBA42BBC3}" presName="tile3text" presStyleLbl="node1" presStyleIdx="2" presStyleCnt="4">
        <dgm:presLayoutVars>
          <dgm:chMax val="0"/>
          <dgm:chPref val="0"/>
          <dgm:bulletEnabled val="1"/>
        </dgm:presLayoutVars>
      </dgm:prSet>
      <dgm:spPr/>
      <dgm:t>
        <a:bodyPr/>
        <a:lstStyle/>
        <a:p>
          <a:endParaRPr lang="fr-FR"/>
        </a:p>
      </dgm:t>
    </dgm:pt>
    <dgm:pt modelId="{B5FA9F8B-6929-4ECB-9E49-17326076F495}" type="pres">
      <dgm:prSet presAssocID="{2A5AF4FC-A87B-4840-8EDC-0A9FBA42BBC3}" presName="tile4" presStyleLbl="node1" presStyleIdx="3" presStyleCnt="4"/>
      <dgm:spPr/>
      <dgm:t>
        <a:bodyPr/>
        <a:lstStyle/>
        <a:p>
          <a:endParaRPr lang="fr-FR"/>
        </a:p>
      </dgm:t>
    </dgm:pt>
    <dgm:pt modelId="{ECC4FCE3-4CE4-4277-A35E-DD1143BD595B}" type="pres">
      <dgm:prSet presAssocID="{2A5AF4FC-A87B-4840-8EDC-0A9FBA42BBC3}" presName="tile4text" presStyleLbl="node1" presStyleIdx="3" presStyleCnt="4">
        <dgm:presLayoutVars>
          <dgm:chMax val="0"/>
          <dgm:chPref val="0"/>
          <dgm:bulletEnabled val="1"/>
        </dgm:presLayoutVars>
      </dgm:prSet>
      <dgm:spPr/>
      <dgm:t>
        <a:bodyPr/>
        <a:lstStyle/>
        <a:p>
          <a:endParaRPr lang="fr-FR"/>
        </a:p>
      </dgm:t>
    </dgm:pt>
    <dgm:pt modelId="{DBF2994C-EC8A-4221-BB1E-6A75B0EA7204}" type="pres">
      <dgm:prSet presAssocID="{2A5AF4FC-A87B-4840-8EDC-0A9FBA42BBC3}" presName="centerTile" presStyleLbl="fgShp" presStyleIdx="0" presStyleCnt="1">
        <dgm:presLayoutVars>
          <dgm:chMax val="0"/>
          <dgm:chPref val="0"/>
        </dgm:presLayoutVars>
      </dgm:prSet>
      <dgm:spPr/>
      <dgm:t>
        <a:bodyPr/>
        <a:lstStyle/>
        <a:p>
          <a:endParaRPr lang="fr-FR"/>
        </a:p>
      </dgm:t>
    </dgm:pt>
  </dgm:ptLst>
  <dgm:cxnLst>
    <dgm:cxn modelId="{C96737E9-AB8A-4FC6-9E3D-BDFF65258A91}" type="presOf" srcId="{B3C9933C-DB2F-4883-9CA6-05364A727090}" destId="{ECC4FCE3-4CE4-4277-A35E-DD1143BD595B}" srcOrd="1" destOrd="0" presId="urn:microsoft.com/office/officeart/2005/8/layout/matrix1"/>
    <dgm:cxn modelId="{2D474834-E2A4-4252-AA89-6E6371481851}" type="presOf" srcId="{13B826C3-C636-4CB6-8114-EC7A45CD43FF}" destId="{229C04CC-C871-4A8C-A90A-0C279D9985A5}" srcOrd="1" destOrd="0" presId="urn:microsoft.com/office/officeart/2005/8/layout/matrix1"/>
    <dgm:cxn modelId="{1BC7F128-71AC-47CC-98F6-3CE59B45334F}" srcId="{15166F42-9849-46BA-A4F9-1018AA6C2DCC}" destId="{6BA72AF5-69F4-4476-84D8-F5F02EDCC98C}" srcOrd="0" destOrd="0" parTransId="{09F7B1A2-A3BF-4493-A7AB-5A97BF8193D5}" sibTransId="{E0E84DDB-1F77-4FD4-918A-07E15E86D92A}"/>
    <dgm:cxn modelId="{A792098A-9485-4E7F-A046-7CC30E5C13E6}" type="presOf" srcId="{B3C9933C-DB2F-4883-9CA6-05364A727090}" destId="{B5FA9F8B-6929-4ECB-9E49-17326076F495}" srcOrd="0" destOrd="0" presId="urn:microsoft.com/office/officeart/2005/8/layout/matrix1"/>
    <dgm:cxn modelId="{30B0A849-D795-4973-B01E-F6CAB31D6308}" srcId="{2A5AF4FC-A87B-4840-8EDC-0A9FBA42BBC3}" destId="{C32F7E2F-2448-46C0-A6C2-138526E0C37F}" srcOrd="0" destOrd="0" parTransId="{079CCD02-24FB-46D2-8550-F50EDE9D156F}" sibTransId="{5713EF67-FBCE-44FC-8126-6B5F9510C29F}"/>
    <dgm:cxn modelId="{9EAEBD90-F479-438A-A27F-D7E052EC8411}" type="presOf" srcId="{9214ECD3-537B-4E8D-8C90-3FB4F5C85399}" destId="{3AEBA995-EADD-4F88-8908-8ED715DA0461}" srcOrd="1" destOrd="0" presId="urn:microsoft.com/office/officeart/2005/8/layout/matrix1"/>
    <dgm:cxn modelId="{467979F8-FEBC-4638-82AF-3A6F18940820}" srcId="{C32F7E2F-2448-46C0-A6C2-138526E0C37F}" destId="{9214ECD3-537B-4E8D-8C90-3FB4F5C85399}" srcOrd="0" destOrd="0" parTransId="{CAB670FF-32EB-4A25-9DB8-3FED939EC461}" sibTransId="{9EB63254-6DB2-4495-95C0-BAD278C24489}"/>
    <dgm:cxn modelId="{8E01F402-4D16-4346-9690-FFA9584FE095}" type="presOf" srcId="{383A80F6-E18A-401A-9F66-C7C7B8C6A7B2}" destId="{77BB5A4B-D794-42D0-9DA7-980AB675DEBD}" srcOrd="0" destOrd="0" presId="urn:microsoft.com/office/officeart/2005/8/layout/matrix1"/>
    <dgm:cxn modelId="{A2816865-59A8-4428-BFB0-0017BD5B1442}" type="presOf" srcId="{2A5AF4FC-A87B-4840-8EDC-0A9FBA42BBC3}" destId="{1D0DA9AA-047D-46B0-958B-ACB7A62AF71B}" srcOrd="0" destOrd="0" presId="urn:microsoft.com/office/officeart/2005/8/layout/matrix1"/>
    <dgm:cxn modelId="{298882EC-14FA-4D2B-AF3A-8C13D2641C6C}" srcId="{C32F7E2F-2448-46C0-A6C2-138526E0C37F}" destId="{383A80F6-E18A-401A-9F66-C7C7B8C6A7B2}" srcOrd="2" destOrd="0" parTransId="{2340FB4B-88EF-4742-ABF8-AC418E43C214}" sibTransId="{98BBAE15-94A9-461F-9025-07191596B337}"/>
    <dgm:cxn modelId="{72EFBF13-FE08-4312-9A51-8910EDF2B7E4}" type="presOf" srcId="{C32F7E2F-2448-46C0-A6C2-138526E0C37F}" destId="{DBF2994C-EC8A-4221-BB1E-6A75B0EA7204}" srcOrd="0" destOrd="0" presId="urn:microsoft.com/office/officeart/2005/8/layout/matrix1"/>
    <dgm:cxn modelId="{93A62A97-E3FA-4082-BD88-6D044C7C80BD}" type="presOf" srcId="{383A80F6-E18A-401A-9F66-C7C7B8C6A7B2}" destId="{4294B5B2-271E-4892-9D65-A4D583E0D26E}" srcOrd="1" destOrd="0" presId="urn:microsoft.com/office/officeart/2005/8/layout/matrix1"/>
    <dgm:cxn modelId="{44D80717-B1F3-4BD5-832E-41086C14B1D2}" type="presOf" srcId="{9214ECD3-537B-4E8D-8C90-3FB4F5C85399}" destId="{A88FF452-3E95-492E-9B87-1AAD38F5F837}" srcOrd="0" destOrd="0" presId="urn:microsoft.com/office/officeart/2005/8/layout/matrix1"/>
    <dgm:cxn modelId="{3366BEC3-ADB0-4203-ABC9-F46B72702524}" srcId="{C32F7E2F-2448-46C0-A6C2-138526E0C37F}" destId="{B3C9933C-DB2F-4883-9CA6-05364A727090}" srcOrd="3" destOrd="0" parTransId="{82C22AFD-D40C-43D0-A51A-2129C3DD057A}" sibTransId="{BD09EDDA-AE28-43DF-A4CA-12C98A5DA848}"/>
    <dgm:cxn modelId="{E1531AB0-88E9-4D40-A301-E0B05B6A2C85}" type="presOf" srcId="{13B826C3-C636-4CB6-8114-EC7A45CD43FF}" destId="{3333195B-6CDC-4C19-9B29-58477BAF9A6C}" srcOrd="0" destOrd="0" presId="urn:microsoft.com/office/officeart/2005/8/layout/matrix1"/>
    <dgm:cxn modelId="{BC2FD106-2F19-4CC5-9F1E-CCCB307DE708}" srcId="{C32F7E2F-2448-46C0-A6C2-138526E0C37F}" destId="{13B826C3-C636-4CB6-8114-EC7A45CD43FF}" srcOrd="1" destOrd="0" parTransId="{53ADCB39-FB0F-47E6-B441-36B5CAF9C612}" sibTransId="{9269189C-DC33-4C32-BDD8-DE1930FE561B}"/>
    <dgm:cxn modelId="{303D2F8D-B7F4-4F7F-9872-1B33B0043BF0}" srcId="{2A5AF4FC-A87B-4840-8EDC-0A9FBA42BBC3}" destId="{15166F42-9849-46BA-A4F9-1018AA6C2DCC}" srcOrd="1" destOrd="0" parTransId="{A549018A-816D-4FB6-A3F4-3BD18362DE42}" sibTransId="{27B9488F-CDD3-4E7E-8C75-753EE399E398}"/>
    <dgm:cxn modelId="{92139CBB-EB71-4372-8480-6F9ACE4B1987}" type="presParOf" srcId="{1D0DA9AA-047D-46B0-958B-ACB7A62AF71B}" destId="{FB7786F4-F4A2-478C-B609-5102FDCD6C82}" srcOrd="0" destOrd="0" presId="urn:microsoft.com/office/officeart/2005/8/layout/matrix1"/>
    <dgm:cxn modelId="{C304C68D-141F-4D4F-8FBD-E6FBC6375795}" type="presParOf" srcId="{FB7786F4-F4A2-478C-B609-5102FDCD6C82}" destId="{A88FF452-3E95-492E-9B87-1AAD38F5F837}" srcOrd="0" destOrd="0" presId="urn:microsoft.com/office/officeart/2005/8/layout/matrix1"/>
    <dgm:cxn modelId="{11C54605-080B-4B72-9421-00EAED993636}" type="presParOf" srcId="{FB7786F4-F4A2-478C-B609-5102FDCD6C82}" destId="{3AEBA995-EADD-4F88-8908-8ED715DA0461}" srcOrd="1" destOrd="0" presId="urn:microsoft.com/office/officeart/2005/8/layout/matrix1"/>
    <dgm:cxn modelId="{35A972EB-AA0D-444C-9FB8-2C305464FB43}" type="presParOf" srcId="{FB7786F4-F4A2-478C-B609-5102FDCD6C82}" destId="{3333195B-6CDC-4C19-9B29-58477BAF9A6C}" srcOrd="2" destOrd="0" presId="urn:microsoft.com/office/officeart/2005/8/layout/matrix1"/>
    <dgm:cxn modelId="{7A27A3C2-92DC-44D7-B83D-00F4044BC7C8}" type="presParOf" srcId="{FB7786F4-F4A2-478C-B609-5102FDCD6C82}" destId="{229C04CC-C871-4A8C-A90A-0C279D9985A5}" srcOrd="3" destOrd="0" presId="urn:microsoft.com/office/officeart/2005/8/layout/matrix1"/>
    <dgm:cxn modelId="{2BE69F1D-6290-4999-BA22-6E7CC367D4AA}" type="presParOf" srcId="{FB7786F4-F4A2-478C-B609-5102FDCD6C82}" destId="{77BB5A4B-D794-42D0-9DA7-980AB675DEBD}" srcOrd="4" destOrd="0" presId="urn:microsoft.com/office/officeart/2005/8/layout/matrix1"/>
    <dgm:cxn modelId="{047A84F0-24B7-463D-83E7-8BDDA992DCC8}" type="presParOf" srcId="{FB7786F4-F4A2-478C-B609-5102FDCD6C82}" destId="{4294B5B2-271E-4892-9D65-A4D583E0D26E}" srcOrd="5" destOrd="0" presId="urn:microsoft.com/office/officeart/2005/8/layout/matrix1"/>
    <dgm:cxn modelId="{89ADCB2D-6E3C-4ADC-AD7A-C9AB4AD0A440}" type="presParOf" srcId="{FB7786F4-F4A2-478C-B609-5102FDCD6C82}" destId="{B5FA9F8B-6929-4ECB-9E49-17326076F495}" srcOrd="6" destOrd="0" presId="urn:microsoft.com/office/officeart/2005/8/layout/matrix1"/>
    <dgm:cxn modelId="{215D16CE-0F79-4B83-A069-2544A257B5C6}" type="presParOf" srcId="{FB7786F4-F4A2-478C-B609-5102FDCD6C82}" destId="{ECC4FCE3-4CE4-4277-A35E-DD1143BD595B}" srcOrd="7" destOrd="0" presId="urn:microsoft.com/office/officeart/2005/8/layout/matrix1"/>
    <dgm:cxn modelId="{1CBA10BA-9D98-4BBC-8277-DEBA77B20741}" type="presParOf" srcId="{1D0DA9AA-047D-46B0-958B-ACB7A62AF71B}" destId="{DBF2994C-EC8A-4221-BB1E-6A75B0EA720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FF452-3E95-492E-9B87-1AAD38F5F837}">
      <dsp:nvSpPr>
        <dsp:cNvPr id="0" name=""/>
        <dsp:cNvSpPr/>
      </dsp:nvSpPr>
      <dsp:spPr>
        <a:xfrm rot="16200000">
          <a:off x="930514" y="-930514"/>
          <a:ext cx="2312144" cy="4173173"/>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fr-FR" sz="2800" kern="1200" dirty="0" smtClean="0"/>
            <a:t>Nouveaux installés</a:t>
          </a:r>
          <a:br>
            <a:rPr lang="fr-FR" sz="2800" kern="1200" dirty="0" smtClean="0"/>
          </a:br>
          <a:r>
            <a:rPr lang="fr-FR" sz="2800" b="1" kern="1200" dirty="0" smtClean="0"/>
            <a:t>CAIM</a:t>
          </a:r>
          <a:r>
            <a:rPr lang="fr-FR" sz="2400" kern="1200" dirty="0" smtClean="0"/>
            <a:t/>
          </a:r>
          <a:br>
            <a:rPr lang="fr-FR" sz="2400" kern="1200" dirty="0" smtClean="0"/>
          </a:br>
          <a:r>
            <a:rPr lang="fr-FR" sz="2800" kern="1200" dirty="0" smtClean="0"/>
            <a:t>50 000€</a:t>
          </a:r>
          <a:br>
            <a:rPr lang="fr-FR" sz="2800" kern="1200" dirty="0" smtClean="0"/>
          </a:br>
          <a:r>
            <a:rPr lang="fr-FR" sz="2000" kern="1200" dirty="0" smtClean="0"/>
            <a:t>engagement 5 ans</a:t>
          </a:r>
          <a:br>
            <a:rPr lang="fr-FR" sz="2000" kern="1200" dirty="0" smtClean="0"/>
          </a:br>
          <a:r>
            <a:rPr lang="fr-FR" sz="2000" kern="1200" dirty="0" smtClean="0"/>
            <a:t>groupe ou ESP ou CPTS</a:t>
          </a:r>
          <a:endParaRPr lang="fr-FR" sz="2800" kern="1200" dirty="0"/>
        </a:p>
      </dsp:txBody>
      <dsp:txXfrm rot="5400000">
        <a:off x="0" y="0"/>
        <a:ext cx="4173173" cy="1734108"/>
      </dsp:txXfrm>
    </dsp:sp>
    <dsp:sp modelId="{3333195B-6CDC-4C19-9B29-58477BAF9A6C}">
      <dsp:nvSpPr>
        <dsp:cNvPr id="0" name=""/>
        <dsp:cNvSpPr/>
      </dsp:nvSpPr>
      <dsp:spPr>
        <a:xfrm>
          <a:off x="4173173" y="0"/>
          <a:ext cx="4173173" cy="2312144"/>
        </a:xfrm>
        <a:prstGeom prst="round1Rect">
          <a:avLst/>
        </a:prstGeom>
        <a:gradFill rotWithShape="0">
          <a:gsLst>
            <a:gs pos="0">
              <a:schemeClr val="accent2">
                <a:hueOff val="-4800000"/>
                <a:satOff val="-16668"/>
                <a:lumOff val="20000"/>
                <a:alphaOff val="0"/>
                <a:shade val="51000"/>
                <a:satMod val="130000"/>
              </a:schemeClr>
            </a:gs>
            <a:gs pos="80000">
              <a:schemeClr val="accent2">
                <a:hueOff val="-4800000"/>
                <a:satOff val="-16668"/>
                <a:lumOff val="20000"/>
                <a:alphaOff val="0"/>
                <a:shade val="93000"/>
                <a:satMod val="130000"/>
              </a:schemeClr>
            </a:gs>
            <a:gs pos="100000">
              <a:schemeClr val="accent2">
                <a:hueOff val="-4800000"/>
                <a:satOff val="-16668"/>
                <a:lumOff val="2000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fr-FR" sz="1800" kern="1200" dirty="0" smtClean="0"/>
        </a:p>
        <a:p>
          <a:pPr lvl="0" algn="ctr" defTabSz="800100">
            <a:lnSpc>
              <a:spcPct val="90000"/>
            </a:lnSpc>
            <a:spcBef>
              <a:spcPct val="0"/>
            </a:spcBef>
            <a:spcAft>
              <a:spcPct val="35000"/>
            </a:spcAft>
          </a:pPr>
          <a:r>
            <a:rPr lang="fr-FR" sz="1800" b="1" kern="1200" dirty="0" smtClean="0"/>
            <a:t>&gt; 60 ans accompagnant nouvel installé &lt; 50 ans dans son cabinet</a:t>
          </a:r>
        </a:p>
        <a:p>
          <a:pPr lvl="0" algn="ctr" defTabSz="800100">
            <a:lnSpc>
              <a:spcPct val="90000"/>
            </a:lnSpc>
            <a:spcBef>
              <a:spcPct val="0"/>
            </a:spcBef>
            <a:spcAft>
              <a:spcPct val="35000"/>
            </a:spcAft>
          </a:pPr>
          <a:r>
            <a:rPr lang="fr-FR" sz="2800" b="1" kern="1200" dirty="0" smtClean="0"/>
            <a:t>COTRAM</a:t>
          </a:r>
        </a:p>
        <a:p>
          <a:pPr lvl="0" algn="ctr" defTabSz="800100">
            <a:lnSpc>
              <a:spcPct val="90000"/>
            </a:lnSpc>
            <a:spcBef>
              <a:spcPct val="0"/>
            </a:spcBef>
            <a:spcAft>
              <a:spcPct val="35000"/>
            </a:spcAft>
          </a:pPr>
          <a:r>
            <a:rPr lang="fr-FR" sz="2000" b="1" kern="1200" dirty="0" smtClean="0"/>
            <a:t>10% honoraires hors dépassements </a:t>
          </a:r>
          <a:br>
            <a:rPr lang="fr-FR" sz="2000" b="1" kern="1200" dirty="0" smtClean="0"/>
          </a:br>
          <a:r>
            <a:rPr lang="fr-FR" sz="2000" b="1" kern="1200" dirty="0" smtClean="0"/>
            <a:t>(max = 20 000 € par an ) </a:t>
          </a:r>
          <a:endParaRPr lang="fr-FR" sz="2000" b="1" kern="1200" dirty="0"/>
        </a:p>
      </dsp:txBody>
      <dsp:txXfrm>
        <a:off x="4173173" y="0"/>
        <a:ext cx="4173173" cy="1734108"/>
      </dsp:txXfrm>
    </dsp:sp>
    <dsp:sp modelId="{77BB5A4B-D794-42D0-9DA7-980AB675DEBD}">
      <dsp:nvSpPr>
        <dsp:cNvPr id="0" name=""/>
        <dsp:cNvSpPr/>
      </dsp:nvSpPr>
      <dsp:spPr>
        <a:xfrm rot="10800000">
          <a:off x="0" y="2312144"/>
          <a:ext cx="4173173" cy="2312144"/>
        </a:xfrm>
        <a:prstGeom prst="round1Rect">
          <a:avLst/>
        </a:prstGeom>
        <a:gradFill rotWithShape="0">
          <a:gsLst>
            <a:gs pos="0">
              <a:schemeClr val="accent2">
                <a:hueOff val="-9600000"/>
                <a:satOff val="-33335"/>
                <a:lumOff val="40001"/>
                <a:alphaOff val="0"/>
                <a:shade val="51000"/>
                <a:satMod val="130000"/>
              </a:schemeClr>
            </a:gs>
            <a:gs pos="80000">
              <a:schemeClr val="accent2">
                <a:hueOff val="-9600000"/>
                <a:satOff val="-33335"/>
                <a:lumOff val="40001"/>
                <a:alphaOff val="0"/>
                <a:shade val="93000"/>
                <a:satMod val="130000"/>
              </a:schemeClr>
            </a:gs>
            <a:gs pos="100000">
              <a:schemeClr val="accent2">
                <a:hueOff val="-9600000"/>
                <a:satOff val="-33335"/>
                <a:lumOff val="4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accent2"/>
              </a:solidFill>
            </a:rPr>
            <a:t>Maintien et coordination  </a:t>
          </a:r>
          <a:r>
            <a:rPr lang="fr-FR" sz="2800" b="1" kern="1200" dirty="0" smtClean="0">
              <a:solidFill>
                <a:schemeClr val="accent2"/>
              </a:solidFill>
            </a:rPr>
            <a:t>COSCOM</a:t>
          </a:r>
        </a:p>
        <a:p>
          <a:pPr lvl="0" algn="ctr" defTabSz="1066800">
            <a:lnSpc>
              <a:spcPct val="90000"/>
            </a:lnSpc>
            <a:spcBef>
              <a:spcPct val="0"/>
            </a:spcBef>
            <a:spcAft>
              <a:spcPct val="35000"/>
            </a:spcAft>
          </a:pPr>
          <a:r>
            <a:rPr lang="fr-FR" sz="1800" b="1" kern="1200" dirty="0" smtClean="0">
              <a:solidFill>
                <a:schemeClr val="accent2"/>
              </a:solidFill>
            </a:rPr>
            <a:t>groupe ou ESP ou CPTS</a:t>
          </a:r>
          <a:r>
            <a:rPr lang="fr-FR" sz="2800" b="1" kern="1200" dirty="0" smtClean="0">
              <a:solidFill>
                <a:schemeClr val="accent2"/>
              </a:solidFill>
            </a:rPr>
            <a:t/>
          </a:r>
          <a:br>
            <a:rPr lang="fr-FR" sz="2800" b="1" kern="1200" dirty="0" smtClean="0">
              <a:solidFill>
                <a:schemeClr val="accent2"/>
              </a:solidFill>
            </a:rPr>
          </a:br>
          <a:r>
            <a:rPr lang="fr-FR" sz="1800" b="1" kern="1200" dirty="0" smtClean="0">
              <a:solidFill>
                <a:schemeClr val="accent2"/>
              </a:solidFill>
            </a:rPr>
            <a:t>5 000 € par an</a:t>
          </a:r>
        </a:p>
        <a:p>
          <a:pPr lvl="0" algn="ctr" defTabSz="1066800">
            <a:lnSpc>
              <a:spcPct val="90000"/>
            </a:lnSpc>
            <a:spcBef>
              <a:spcPct val="0"/>
            </a:spcBef>
            <a:spcAft>
              <a:spcPct val="35000"/>
            </a:spcAft>
          </a:pPr>
          <a:r>
            <a:rPr lang="fr-FR" sz="1600" b="1" kern="1200" dirty="0" smtClean="0">
              <a:solidFill>
                <a:schemeClr val="accent2"/>
              </a:solidFill>
            </a:rPr>
            <a:t>+ 300 € par mois </a:t>
          </a:r>
          <a:r>
            <a:rPr lang="fr-FR" sz="1600" kern="1200" dirty="0" smtClean="0">
              <a:solidFill>
                <a:schemeClr val="accent2"/>
              </a:solidFill>
            </a:rPr>
            <a:t>étudiant en stage</a:t>
          </a:r>
        </a:p>
        <a:p>
          <a:pPr lvl="0" algn="ctr" defTabSz="1066800">
            <a:lnSpc>
              <a:spcPct val="90000"/>
            </a:lnSpc>
            <a:spcBef>
              <a:spcPct val="0"/>
            </a:spcBef>
            <a:spcAft>
              <a:spcPct val="35000"/>
            </a:spcAft>
          </a:pPr>
          <a:r>
            <a:rPr lang="fr-FR" sz="1600" b="1" kern="1200" dirty="0" smtClean="0">
              <a:solidFill>
                <a:schemeClr val="accent2"/>
              </a:solidFill>
            </a:rPr>
            <a:t>1 250 € par an</a:t>
          </a:r>
          <a:r>
            <a:rPr lang="fr-FR" sz="1600" kern="1200" dirty="0" smtClean="0">
              <a:solidFill>
                <a:schemeClr val="accent2"/>
              </a:solidFill>
            </a:rPr>
            <a:t>, si activité libérale en hôpitaux de proximité</a:t>
          </a:r>
          <a:r>
            <a:rPr lang="fr-FR" sz="2800" b="1" kern="1200" dirty="0" smtClean="0">
              <a:solidFill>
                <a:schemeClr val="accent2"/>
              </a:solidFill>
            </a:rPr>
            <a:t/>
          </a:r>
          <a:br>
            <a:rPr lang="fr-FR" sz="2800" b="1" kern="1200" dirty="0" smtClean="0">
              <a:solidFill>
                <a:schemeClr val="accent2"/>
              </a:solidFill>
            </a:rPr>
          </a:br>
          <a:endParaRPr lang="fr-FR" sz="2500" kern="1200" dirty="0">
            <a:solidFill>
              <a:schemeClr val="accent2"/>
            </a:solidFill>
          </a:endParaRPr>
        </a:p>
      </dsp:txBody>
      <dsp:txXfrm rot="10800000">
        <a:off x="0" y="2890179"/>
        <a:ext cx="4173173" cy="1734108"/>
      </dsp:txXfrm>
    </dsp:sp>
    <dsp:sp modelId="{B5FA9F8B-6929-4ECB-9E49-17326076F495}">
      <dsp:nvSpPr>
        <dsp:cNvPr id="0" name=""/>
        <dsp:cNvSpPr/>
      </dsp:nvSpPr>
      <dsp:spPr>
        <a:xfrm rot="5400000">
          <a:off x="5103687" y="1381629"/>
          <a:ext cx="2312144" cy="4173173"/>
        </a:xfrm>
        <a:prstGeom prst="round1Rect">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b" anchorCtr="0">
          <a:noAutofit/>
        </a:bodyPr>
        <a:lstStyle/>
        <a:p>
          <a:pPr lvl="0" algn="ctr" defTabSz="1066800">
            <a:lnSpc>
              <a:spcPct val="90000"/>
            </a:lnSpc>
            <a:spcBef>
              <a:spcPct val="0"/>
            </a:spcBef>
            <a:spcAft>
              <a:spcPct val="35000"/>
            </a:spcAft>
          </a:pPr>
          <a:r>
            <a:rPr lang="fr-FR" sz="2400" kern="1200" dirty="0" smtClean="0">
              <a:solidFill>
                <a:schemeClr val="accent1">
                  <a:lumMod val="50000"/>
                </a:schemeClr>
              </a:solidFill>
            </a:rPr>
            <a:t>Contrat de solidarité territoriale médecin </a:t>
          </a:r>
          <a:br>
            <a:rPr lang="fr-FR" sz="2400" kern="1200" dirty="0" smtClean="0">
              <a:solidFill>
                <a:schemeClr val="accent1">
                  <a:lumMod val="50000"/>
                </a:schemeClr>
              </a:solidFill>
            </a:rPr>
          </a:br>
          <a:r>
            <a:rPr lang="fr-FR" sz="2800" b="1" kern="1200" dirty="0" smtClean="0">
              <a:solidFill>
                <a:schemeClr val="accent1">
                  <a:lumMod val="50000"/>
                </a:schemeClr>
              </a:solidFill>
            </a:rPr>
            <a:t>CSTM</a:t>
          </a:r>
          <a:r>
            <a:rPr lang="fr-FR" sz="2400" kern="1200" dirty="0" smtClean="0">
              <a:solidFill>
                <a:schemeClr val="accent1">
                  <a:lumMod val="50000"/>
                </a:schemeClr>
              </a:solidFill>
            </a:rPr>
            <a:t/>
          </a:r>
          <a:br>
            <a:rPr lang="fr-FR" sz="2400" kern="1200" dirty="0" smtClean="0">
              <a:solidFill>
                <a:schemeClr val="accent1">
                  <a:lumMod val="50000"/>
                </a:schemeClr>
              </a:solidFill>
            </a:rPr>
          </a:br>
          <a:r>
            <a:rPr lang="fr-FR" sz="2000" kern="1200" dirty="0" smtClean="0">
              <a:solidFill>
                <a:schemeClr val="accent1">
                  <a:lumMod val="50000"/>
                </a:schemeClr>
              </a:solidFill>
            </a:rPr>
            <a:t>minimum de 10 jours par an</a:t>
          </a:r>
          <a:br>
            <a:rPr lang="fr-FR" sz="2000" kern="1200" dirty="0" smtClean="0">
              <a:solidFill>
                <a:schemeClr val="accent1">
                  <a:lumMod val="50000"/>
                </a:schemeClr>
              </a:solidFill>
            </a:rPr>
          </a:br>
          <a:r>
            <a:rPr lang="fr-FR" sz="2000" b="1" kern="1200" dirty="0" smtClean="0">
              <a:solidFill>
                <a:schemeClr val="accent1">
                  <a:lumMod val="50000"/>
                </a:schemeClr>
              </a:solidFill>
            </a:rPr>
            <a:t>10% honoraires dans la zone (max = 20 000 € par an)</a:t>
          </a:r>
          <a:r>
            <a:rPr lang="fr-FR" sz="2000" kern="1200" dirty="0" smtClean="0">
              <a:solidFill>
                <a:schemeClr val="accent1">
                  <a:lumMod val="50000"/>
                </a:schemeClr>
              </a:solidFill>
            </a:rPr>
            <a:t> </a:t>
          </a:r>
          <a:endParaRPr lang="fr-FR" sz="2000" kern="1200" dirty="0">
            <a:solidFill>
              <a:schemeClr val="accent1">
                <a:lumMod val="50000"/>
              </a:schemeClr>
            </a:solidFill>
          </a:endParaRPr>
        </a:p>
      </dsp:txBody>
      <dsp:txXfrm rot="-5400000">
        <a:off x="4173173" y="2890179"/>
        <a:ext cx="4173173" cy="1734108"/>
      </dsp:txXfrm>
    </dsp:sp>
    <dsp:sp modelId="{DBF2994C-EC8A-4221-BB1E-6A75B0EA7204}">
      <dsp:nvSpPr>
        <dsp:cNvPr id="0" name=""/>
        <dsp:cNvSpPr/>
      </dsp:nvSpPr>
      <dsp:spPr>
        <a:xfrm>
          <a:off x="2921221" y="1734108"/>
          <a:ext cx="2503903" cy="1156072"/>
        </a:xfrm>
        <a:prstGeom prst="roundRect">
          <a:avLst/>
        </a:prstGeom>
        <a:solidFill>
          <a:schemeClr val="accent2">
            <a:tint val="40000"/>
            <a:hueOff val="0"/>
            <a:satOff val="0"/>
            <a:lumOff val="0"/>
            <a:alpha val="34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solidFill>
                <a:schemeClr val="accent2"/>
              </a:solidFill>
            </a:rPr>
            <a:t>Zones sous denses </a:t>
          </a:r>
          <a:endParaRPr lang="fr-FR" sz="2800" kern="1200" dirty="0">
            <a:solidFill>
              <a:schemeClr val="accent2"/>
            </a:solidFill>
          </a:endParaRPr>
        </a:p>
      </dsp:txBody>
      <dsp:txXfrm>
        <a:off x="2977656" y="1790543"/>
        <a:ext cx="2391033" cy="104320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2946058"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102403" name="Rectangle 3"/>
          <p:cNvSpPr>
            <a:spLocks noGrp="1" noChangeArrowheads="1"/>
          </p:cNvSpPr>
          <p:nvPr>
            <p:ph type="dt" sz="quarter" idx="1"/>
          </p:nvPr>
        </p:nvSpPr>
        <p:spPr bwMode="auto">
          <a:xfrm>
            <a:off x="3849443" y="1"/>
            <a:ext cx="2947144"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102404" name="Rectangle 4"/>
          <p:cNvSpPr>
            <a:spLocks noGrp="1" noChangeArrowheads="1"/>
          </p:cNvSpPr>
          <p:nvPr>
            <p:ph type="ftr" sz="quarter" idx="2"/>
          </p:nvPr>
        </p:nvSpPr>
        <p:spPr bwMode="auto">
          <a:xfrm>
            <a:off x="0" y="9428221"/>
            <a:ext cx="2946058"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102405" name="Rectangle 5"/>
          <p:cNvSpPr>
            <a:spLocks noGrp="1" noChangeArrowheads="1"/>
          </p:cNvSpPr>
          <p:nvPr>
            <p:ph type="sldNum" sz="quarter" idx="3"/>
          </p:nvPr>
        </p:nvSpPr>
        <p:spPr bwMode="auto">
          <a:xfrm>
            <a:off x="3849443" y="9428221"/>
            <a:ext cx="2947144"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D50D488-41D5-4291-8996-AE66D8A64704}" type="slidenum">
              <a:rPr lang="fr-FR"/>
              <a:pPr>
                <a:defRPr/>
              </a:pPr>
              <a:t>‹N°›</a:t>
            </a:fld>
            <a:endParaRPr lang="fr-FR"/>
          </a:p>
        </p:txBody>
      </p:sp>
    </p:spTree>
    <p:extLst>
      <p:ext uri="{BB962C8B-B14F-4D97-AF65-F5344CB8AC3E}">
        <p14:creationId xmlns:p14="http://schemas.microsoft.com/office/powerpoint/2010/main" val="2163680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2946058"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11267" name="Rectangle 3"/>
          <p:cNvSpPr>
            <a:spLocks noGrp="1" noChangeArrowheads="1"/>
          </p:cNvSpPr>
          <p:nvPr>
            <p:ph type="dt" idx="1"/>
          </p:nvPr>
        </p:nvSpPr>
        <p:spPr bwMode="auto">
          <a:xfrm>
            <a:off x="3849443" y="1"/>
            <a:ext cx="2947144"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20484"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0529" y="4712952"/>
            <a:ext cx="5436618" cy="446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1270" name="Rectangle 6"/>
          <p:cNvSpPr>
            <a:spLocks noGrp="1" noChangeArrowheads="1"/>
          </p:cNvSpPr>
          <p:nvPr>
            <p:ph type="ftr" sz="quarter" idx="4"/>
          </p:nvPr>
        </p:nvSpPr>
        <p:spPr bwMode="auto">
          <a:xfrm>
            <a:off x="0" y="9428221"/>
            <a:ext cx="2946058"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11271" name="Rectangle 7"/>
          <p:cNvSpPr>
            <a:spLocks noGrp="1" noChangeArrowheads="1"/>
          </p:cNvSpPr>
          <p:nvPr>
            <p:ph type="sldNum" sz="quarter" idx="5"/>
          </p:nvPr>
        </p:nvSpPr>
        <p:spPr bwMode="auto">
          <a:xfrm>
            <a:off x="3849443" y="9428221"/>
            <a:ext cx="2947144" cy="49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006BCAE-6520-4C82-B4CA-6ACFD20EB996}" type="slidenum">
              <a:rPr lang="fr-FR"/>
              <a:pPr>
                <a:defRPr/>
              </a:pPr>
              <a:t>‹N°›</a:t>
            </a:fld>
            <a:endParaRPr lang="fr-FR"/>
          </a:p>
        </p:txBody>
      </p:sp>
    </p:spTree>
    <p:extLst>
      <p:ext uri="{BB962C8B-B14F-4D97-AF65-F5344CB8AC3E}">
        <p14:creationId xmlns:p14="http://schemas.microsoft.com/office/powerpoint/2010/main" val="3843577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17575" y="744538"/>
            <a:ext cx="4962525" cy="3722687"/>
          </a:xfrm>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pPr>
                <a:defRPr/>
              </a:pPr>
              <a:t>39</a:t>
            </a:fld>
            <a:endParaRPr lang="fr-FR"/>
          </a:p>
        </p:txBody>
      </p:sp>
    </p:spTree>
    <p:extLst>
      <p:ext uri="{BB962C8B-B14F-4D97-AF65-F5344CB8AC3E}">
        <p14:creationId xmlns:p14="http://schemas.microsoft.com/office/powerpoint/2010/main" val="351006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solidFill>
                  <a:prstClr val="black"/>
                </a:solidFill>
              </a:rPr>
              <a:pPr>
                <a:defRPr/>
              </a:pPr>
              <a:t>2</a:t>
            </a:fld>
            <a:endParaRPr lang="fr-FR">
              <a:solidFill>
                <a:prstClr val="black"/>
              </a:solidFill>
            </a:endParaRPr>
          </a:p>
        </p:txBody>
      </p:sp>
    </p:spTree>
    <p:extLst>
      <p:ext uri="{BB962C8B-B14F-4D97-AF65-F5344CB8AC3E}">
        <p14:creationId xmlns:p14="http://schemas.microsoft.com/office/powerpoint/2010/main" val="35100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solidFill>
                  <a:prstClr val="black"/>
                </a:solidFill>
              </a:rPr>
              <a:pPr>
                <a:defRPr/>
              </a:pPr>
              <a:t>3</a:t>
            </a:fld>
            <a:endParaRPr lang="fr-FR">
              <a:solidFill>
                <a:prstClr val="black"/>
              </a:solidFill>
            </a:endParaRPr>
          </a:p>
        </p:txBody>
      </p:sp>
    </p:spTree>
    <p:extLst>
      <p:ext uri="{BB962C8B-B14F-4D97-AF65-F5344CB8AC3E}">
        <p14:creationId xmlns:p14="http://schemas.microsoft.com/office/powerpoint/2010/main" val="351006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solidFill>
                  <a:prstClr val="black"/>
                </a:solidFill>
              </a:rPr>
              <a:pPr>
                <a:defRPr/>
              </a:pPr>
              <a:t>4</a:t>
            </a:fld>
            <a:endParaRPr lang="fr-FR">
              <a:solidFill>
                <a:prstClr val="black"/>
              </a:solidFill>
            </a:endParaRPr>
          </a:p>
        </p:txBody>
      </p:sp>
    </p:spTree>
    <p:extLst>
      <p:ext uri="{BB962C8B-B14F-4D97-AF65-F5344CB8AC3E}">
        <p14:creationId xmlns:p14="http://schemas.microsoft.com/office/powerpoint/2010/main" val="351006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solidFill>
                  <a:prstClr val="black"/>
                </a:solidFill>
              </a:rPr>
              <a:pPr>
                <a:defRPr/>
              </a:pPr>
              <a:t>7</a:t>
            </a:fld>
            <a:endParaRPr lang="fr-FR">
              <a:solidFill>
                <a:prstClr val="black"/>
              </a:solidFill>
            </a:endParaRPr>
          </a:p>
        </p:txBody>
      </p:sp>
    </p:spTree>
    <p:extLst>
      <p:ext uri="{BB962C8B-B14F-4D97-AF65-F5344CB8AC3E}">
        <p14:creationId xmlns:p14="http://schemas.microsoft.com/office/powerpoint/2010/main" val="3510065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solidFill>
                  <a:prstClr val="black"/>
                </a:solidFill>
              </a:rPr>
              <a:pPr>
                <a:defRPr/>
              </a:pPr>
              <a:t>11</a:t>
            </a:fld>
            <a:endParaRPr lang="fr-FR">
              <a:solidFill>
                <a:prstClr val="black"/>
              </a:solidFill>
            </a:endParaRPr>
          </a:p>
        </p:txBody>
      </p:sp>
    </p:spTree>
    <p:extLst>
      <p:ext uri="{BB962C8B-B14F-4D97-AF65-F5344CB8AC3E}">
        <p14:creationId xmlns:p14="http://schemas.microsoft.com/office/powerpoint/2010/main" val="386206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pPr>
                <a:defRPr/>
              </a:pPr>
              <a:t>36</a:t>
            </a:fld>
            <a:endParaRPr lang="fr-FR"/>
          </a:p>
        </p:txBody>
      </p:sp>
    </p:spTree>
    <p:extLst>
      <p:ext uri="{BB962C8B-B14F-4D97-AF65-F5344CB8AC3E}">
        <p14:creationId xmlns:p14="http://schemas.microsoft.com/office/powerpoint/2010/main" val="3510065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pPr>
                <a:defRPr/>
              </a:pPr>
              <a:t>37</a:t>
            </a:fld>
            <a:endParaRPr lang="fr-FR"/>
          </a:p>
        </p:txBody>
      </p:sp>
    </p:spTree>
    <p:extLst>
      <p:ext uri="{BB962C8B-B14F-4D97-AF65-F5344CB8AC3E}">
        <p14:creationId xmlns:p14="http://schemas.microsoft.com/office/powerpoint/2010/main" val="3510065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006BCAE-6520-4C82-B4CA-6ACFD20EB996}" type="slidenum">
              <a:rPr lang="fr-FR" smtClean="0"/>
              <a:pPr>
                <a:defRPr/>
              </a:pPr>
              <a:t>38</a:t>
            </a:fld>
            <a:endParaRPr lang="fr-FR"/>
          </a:p>
        </p:txBody>
      </p:sp>
    </p:spTree>
    <p:extLst>
      <p:ext uri="{BB962C8B-B14F-4D97-AF65-F5344CB8AC3E}">
        <p14:creationId xmlns:p14="http://schemas.microsoft.com/office/powerpoint/2010/main" val="35100656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0"/>
            <a:ext cx="9144000" cy="2906713"/>
          </a:xfrm>
          <a:prstGeom prst="rect">
            <a:avLst/>
          </a:prstGeom>
          <a:solidFill>
            <a:srgbClr val="0C419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072" tIns="39533" rIns="79072" bIns="39533" anchor="ctr"/>
          <a:lstStyle/>
          <a:p>
            <a:pPr algn="ctr" eaLnBrk="0" hangingPunct="0"/>
            <a:endParaRPr lang="fr-FR" sz="1200">
              <a:solidFill>
                <a:srgbClr val="0C419A"/>
              </a:solidFill>
            </a:endParaRPr>
          </a:p>
        </p:txBody>
      </p:sp>
      <p:pic>
        <p:nvPicPr>
          <p:cNvPr id="5" name="Picture 9" descr="vague_filetsVerts"/>
          <p:cNvPicPr>
            <a:picLocks noChangeAspect="1" noChangeArrowheads="1"/>
          </p:cNvPicPr>
          <p:nvPr/>
        </p:nvPicPr>
        <p:blipFill>
          <a:blip r:embed="rId2">
            <a:extLst>
              <a:ext uri="{28A0092B-C50C-407E-A947-70E740481C1C}">
                <a14:useLocalDpi xmlns:a14="http://schemas.microsoft.com/office/drawing/2010/main" val="0"/>
              </a:ext>
            </a:extLst>
          </a:blip>
          <a:srcRect l="27335" r="5833"/>
          <a:stretch>
            <a:fillRect/>
          </a:stretch>
        </p:blipFill>
        <p:spPr bwMode="auto">
          <a:xfrm>
            <a:off x="0" y="2446338"/>
            <a:ext cx="9144000" cy="108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logo_Diaporam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2938" y="2514600"/>
            <a:ext cx="169545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Grp="1" noChangeArrowheads="1"/>
          </p:cNvSpPr>
          <p:nvPr>
            <p:ph type="ctrTitle"/>
          </p:nvPr>
        </p:nvSpPr>
        <p:spPr>
          <a:xfrm>
            <a:off x="0" y="555687"/>
            <a:ext cx="9144000" cy="1469778"/>
          </a:xfrm>
        </p:spPr>
        <p:txBody>
          <a:bodyPr/>
          <a:lstStyle>
            <a:lvl1pPr>
              <a:defRPr>
                <a:solidFill>
                  <a:schemeClr val="bg1"/>
                </a:solidFill>
              </a:defRPr>
            </a:lvl1pPr>
          </a:lstStyle>
          <a:p>
            <a:pPr lvl="0"/>
            <a:r>
              <a:rPr lang="fr-FR" noProof="0" smtClean="0"/>
              <a:t>Modifiez le style du titre</a:t>
            </a:r>
          </a:p>
        </p:txBody>
      </p:sp>
      <p:sp>
        <p:nvSpPr>
          <p:cNvPr id="43012" name="Rectangle 4"/>
          <p:cNvSpPr>
            <a:spLocks noGrp="1" noChangeArrowheads="1"/>
          </p:cNvSpPr>
          <p:nvPr>
            <p:ph type="subTitle" idx="1"/>
          </p:nvPr>
        </p:nvSpPr>
        <p:spPr>
          <a:xfrm>
            <a:off x="0" y="3820650"/>
            <a:ext cx="9144000" cy="1751929"/>
          </a:xfrm>
        </p:spPr>
        <p:txBody>
          <a:bodyPr/>
          <a:lstStyle>
            <a:lvl1pPr marL="0" indent="0">
              <a:buFont typeface="Wingdings" pitchFamily="2" charset="2"/>
              <a:buNone/>
              <a:defRPr/>
            </a:lvl1pPr>
          </a:lstStyle>
          <a:p>
            <a:pPr lvl="0"/>
            <a:r>
              <a:rPr lang="fr-FR" noProof="0" smtClean="0"/>
              <a:t>Modifiez le style des sous-titres du masque</a:t>
            </a:r>
          </a:p>
        </p:txBody>
      </p:sp>
      <p:sp>
        <p:nvSpPr>
          <p:cNvPr id="7" name="Rectangle 5"/>
          <p:cNvSpPr>
            <a:spLocks noGrp="1" noChangeArrowheads="1"/>
          </p:cNvSpPr>
          <p:nvPr>
            <p:ph type="ftr" sz="quarter" idx="10"/>
          </p:nvPr>
        </p:nvSpPr>
        <p:spPr>
          <a:xfrm>
            <a:off x="0" y="6381750"/>
            <a:ext cx="2897188" cy="476250"/>
          </a:xfrm>
        </p:spPr>
        <p:txBody>
          <a:bodyPr/>
          <a:lstStyle>
            <a:lvl1pPr eaLnBrk="1" hangingPunct="1">
              <a:defRPr b="1">
                <a:solidFill>
                  <a:srgbClr val="FFFFFF"/>
                </a:solidFill>
              </a:defRPr>
            </a:lvl1pPr>
          </a:lstStyle>
          <a:p>
            <a:pPr>
              <a:defRPr/>
            </a:pPr>
            <a:r>
              <a:rPr lang="fr-FR"/>
              <a:t>Généralisation du Tiers Payant</a:t>
            </a:r>
          </a:p>
        </p:txBody>
      </p:sp>
      <p:sp>
        <p:nvSpPr>
          <p:cNvPr id="8" name="Rectangle 6"/>
          <p:cNvSpPr>
            <a:spLocks noGrp="1" noChangeArrowheads="1"/>
          </p:cNvSpPr>
          <p:nvPr>
            <p:ph type="sldNum" sz="quarter" idx="11"/>
          </p:nvPr>
        </p:nvSpPr>
        <p:spPr>
          <a:xfrm>
            <a:off x="6553200" y="6245225"/>
            <a:ext cx="2133600" cy="476250"/>
          </a:xfrm>
        </p:spPr>
        <p:txBody>
          <a:bodyPr/>
          <a:lstStyle>
            <a:lvl1pPr algn="r" eaLnBrk="1" hangingPunct="1">
              <a:defRPr sz="5000">
                <a:solidFill>
                  <a:srgbClr val="FFFFFF"/>
                </a:solidFill>
              </a:defRPr>
            </a:lvl1pPr>
          </a:lstStyle>
          <a:p>
            <a:pPr>
              <a:defRPr/>
            </a:pPr>
            <a:fld id="{488E9656-A252-443E-ACA2-9CDE8D228836}" type="slidenum">
              <a:rPr lang="fr-FR"/>
              <a:pPr>
                <a:defRPr/>
              </a:pPr>
              <a:t>‹N°›</a:t>
            </a:fld>
            <a:endParaRPr lang="fr-FR"/>
          </a:p>
        </p:txBody>
      </p:sp>
    </p:spTree>
    <p:extLst>
      <p:ext uri="{BB962C8B-B14F-4D97-AF65-F5344CB8AC3E}">
        <p14:creationId xmlns:p14="http://schemas.microsoft.com/office/powerpoint/2010/main" val="384469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CE1D8F6B-C456-4DAF-9E51-285FBF4AFAC1}" type="slidenum">
              <a:rPr lang="fr-FR"/>
              <a:pPr>
                <a:defRPr/>
              </a:pPr>
              <a:t>‹N°›</a:t>
            </a:fld>
            <a:endParaRPr lang="fr-FR"/>
          </a:p>
        </p:txBody>
      </p:sp>
      <p:sp>
        <p:nvSpPr>
          <p:cNvPr id="5"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100129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466" y="59"/>
            <a:ext cx="2285661" cy="636711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8" y="59"/>
            <a:ext cx="6727964" cy="636711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3972C8D5-C300-4146-BE5A-17C823BE24D2}" type="slidenum">
              <a:rPr lang="fr-FR"/>
              <a:pPr>
                <a:defRPr/>
              </a:pPr>
              <a:t>‹N°›</a:t>
            </a:fld>
            <a:endParaRPr lang="fr-FR"/>
          </a:p>
        </p:txBody>
      </p:sp>
      <p:sp>
        <p:nvSpPr>
          <p:cNvPr id="5"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3643715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graphicFrame>
        <p:nvGraphicFramePr>
          <p:cNvPr id="5" name="Objec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241"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 Placeholder 3"/>
          <p:cNvSpPr>
            <a:spLocks noGrp="1"/>
          </p:cNvSpPr>
          <p:nvPr>
            <p:ph type="body" sz="quarter" idx="12"/>
          </p:nvPr>
        </p:nvSpPr>
        <p:spPr>
          <a:xfrm>
            <a:off x="681231" y="1710000"/>
            <a:ext cx="7879374" cy="1394228"/>
          </a:xfrm>
        </p:spPr>
        <p:txBody>
          <a:bodyPr/>
          <a:lstStyle>
            <a:lvl1pPr>
              <a:defRPr>
                <a:solidFill>
                  <a:srgbClr val="1D4896"/>
                </a:solidFill>
                <a:latin typeface="+mn-lt"/>
                <a:sym typeface="+mn-lt"/>
              </a:defRPr>
            </a:lvl1pPr>
            <a:lvl2pPr>
              <a:defRPr>
                <a:solidFill>
                  <a:srgbClr val="1D4896"/>
                </a:solidFill>
                <a:latin typeface="+mn-lt"/>
                <a:sym typeface="+mn-lt"/>
              </a:defRPr>
            </a:lvl2pPr>
            <a:lvl3pPr>
              <a:defRPr>
                <a:solidFill>
                  <a:srgbClr val="1D4896"/>
                </a:solidFill>
                <a:latin typeface="+mn-lt"/>
                <a:sym typeface="+mn-lt"/>
              </a:defRPr>
            </a:lvl3pPr>
            <a:lvl4pPr>
              <a:defRPr>
                <a:solidFill>
                  <a:srgbClr val="1D4896"/>
                </a:solidFill>
                <a:latin typeface="+mn-lt"/>
                <a:sym typeface="+mn-lt"/>
              </a:defRPr>
            </a:lvl4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p:txBody>
      </p:sp>
      <p:sp>
        <p:nvSpPr>
          <p:cNvPr id="2" name="Title 1"/>
          <p:cNvSpPr>
            <a:spLocks noGrp="1"/>
          </p:cNvSpPr>
          <p:nvPr>
            <p:ph type="title"/>
          </p:nvPr>
        </p:nvSpPr>
        <p:spPr>
          <a:xfrm>
            <a:off x="681231" y="399963"/>
            <a:ext cx="7879374" cy="747897"/>
          </a:xfrm>
        </p:spPr>
        <p:txBody>
          <a:bodyPr lIns="0" tIns="0" rIns="0" bIns="0" rtlCol="0" anchor="t">
            <a:noAutofit/>
          </a:bodyPr>
          <a:lstStyle>
            <a:lvl1pPr>
              <a:defRPr lang="en-US" i="0" dirty="0">
                <a:solidFill>
                  <a:srgbClr val="1D4896"/>
                </a:solidFill>
                <a:latin typeface="+mn-lt"/>
                <a:ea typeface="+mn-ea"/>
                <a:cs typeface="+mn-cs"/>
              </a:defRPr>
            </a:lvl1pPr>
          </a:lstStyle>
          <a:p>
            <a:pPr lvl="0"/>
            <a:r>
              <a:rPr lang="fr-FR" smtClean="0"/>
              <a:t>Modifiez le style du titre</a:t>
            </a:r>
            <a:endParaRPr lang="en-US" dirty="0"/>
          </a:p>
        </p:txBody>
      </p:sp>
      <p:sp>
        <p:nvSpPr>
          <p:cNvPr id="6" name="Slide Number Placeholder" hidden="1"/>
          <p:cNvSpPr>
            <a:spLocks noGrp="1"/>
          </p:cNvSpPr>
          <p:nvPr>
            <p:ph type="sldNum" sz="quarter" idx="13"/>
          </p:nvPr>
        </p:nvSpPr>
        <p:spPr>
          <a:xfrm>
            <a:off x="9204325" y="179388"/>
            <a:ext cx="46038" cy="30162"/>
          </a:xfrm>
        </p:spPr>
        <p:txBody>
          <a:bodyPr wrap="none" lIns="0" tIns="0" rIns="0" bIns="0" rtlCol="0" anchor="ctr">
            <a:spAutoFit/>
          </a:bodyPr>
          <a:lstStyle>
            <a:lvl1pPr algn="l">
              <a:defRPr sz="200" b="0">
                <a:solidFill>
                  <a:srgbClr val="FFFFFF">
                    <a:lumMod val="75000"/>
                  </a:srgbClr>
                </a:solidFill>
                <a:latin typeface="+mn-lt"/>
                <a:cs typeface="+mn-cs"/>
                <a:sym typeface="+mn-lt"/>
              </a:defRPr>
            </a:lvl1pPr>
          </a:lstStyle>
          <a:p>
            <a:pPr>
              <a:defRPr/>
            </a:pPr>
            <a:fld id="{A150C0B2-8878-4AB8-B071-38CABBF86CDE}" type="slidenum">
              <a:rPr lang="en-US"/>
              <a:pPr>
                <a:defRPr/>
              </a:pPr>
              <a:t>‹N°›</a:t>
            </a:fld>
            <a:endParaRPr lang="en-US" dirty="0"/>
          </a:p>
        </p:txBody>
      </p:sp>
      <p:sp>
        <p:nvSpPr>
          <p:cNvPr id="7" name="Footer Placeholder" hidden="1"/>
          <p:cNvSpPr>
            <a:spLocks noGrp="1"/>
          </p:cNvSpPr>
          <p:nvPr>
            <p:ph type="ftr" sz="quarter" idx="14"/>
          </p:nvPr>
        </p:nvSpPr>
        <p:spPr>
          <a:xfrm>
            <a:off x="9204325" y="228600"/>
            <a:ext cx="0" cy="30163"/>
          </a:xfrm>
        </p:spPr>
        <p:txBody>
          <a:bodyPr wrap="none" lIns="0" tIns="0" rIns="0" bIns="0" rtlCol="0">
            <a:spAutoFit/>
          </a:bodyPr>
          <a:lstStyle>
            <a:lvl1pPr algn="l" rtl="0" fontAlgn="base">
              <a:lnSpc>
                <a:spcPct val="100000"/>
              </a:lnSpc>
              <a:spcBef>
                <a:spcPts val="0"/>
              </a:spcBef>
              <a:spcAft>
                <a:spcPct val="0"/>
              </a:spcAft>
              <a:defRPr lang="en-US" sz="200" b="0" kern="1200">
                <a:solidFill>
                  <a:srgbClr val="FFFFFF">
                    <a:lumMod val="75000"/>
                  </a:srgbClr>
                </a:solidFill>
                <a:latin typeface="+mn-lt"/>
                <a:ea typeface="+mn-ea"/>
                <a:cs typeface="+mn-cs"/>
                <a:sym typeface="+mn-lt"/>
              </a:defRPr>
            </a:lvl1pPr>
          </a:lstStyle>
          <a:p>
            <a:pPr>
              <a:defRPr/>
            </a:pPr>
            <a:endParaRPr lang="de-DE"/>
          </a:p>
        </p:txBody>
      </p:sp>
    </p:spTree>
    <p:extLst>
      <p:ext uri="{BB962C8B-B14F-4D97-AF65-F5344CB8AC3E}">
        <p14:creationId xmlns:p14="http://schemas.microsoft.com/office/powerpoint/2010/main" val="160506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sque 1">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6"/>
          <p:cNvSpPr>
            <a:spLocks noGrp="1" noChangeArrowheads="1"/>
          </p:cNvSpPr>
          <p:nvPr>
            <p:ph type="sldNum" sz="quarter" idx="10"/>
          </p:nvPr>
        </p:nvSpPr>
        <p:spPr>
          <a:xfrm>
            <a:off x="4211638" y="6308725"/>
            <a:ext cx="504825" cy="215900"/>
          </a:xfrm>
        </p:spPr>
        <p:txBody>
          <a:bodyPr/>
          <a:lstStyle>
            <a:lvl1pPr algn="l" eaLnBrk="1" hangingPunct="1">
              <a:defRPr sz="1200">
                <a:solidFill>
                  <a:srgbClr val="4993D7"/>
                </a:solidFill>
              </a:defRPr>
            </a:lvl1pPr>
          </a:lstStyle>
          <a:p>
            <a:pPr>
              <a:defRPr/>
            </a:pPr>
            <a:fld id="{12AB241F-050C-4F60-AAA2-C84E64DCA7AE}" type="slidenum">
              <a:rPr lang="fr-FR"/>
              <a:pPr>
                <a:defRPr/>
              </a:pPr>
              <a:t>‹N°›</a:t>
            </a:fld>
            <a:endParaRPr lang="fr-FR" dirty="0"/>
          </a:p>
        </p:txBody>
      </p:sp>
      <p:sp>
        <p:nvSpPr>
          <p:cNvPr id="5" name="Rectangle 5"/>
          <p:cNvSpPr>
            <a:spLocks noGrp="1" noChangeArrowheads="1"/>
          </p:cNvSpPr>
          <p:nvPr>
            <p:ph type="ftr" sz="quarter" idx="11"/>
          </p:nvPr>
        </p:nvSpPr>
        <p:spPr>
          <a:xfrm>
            <a:off x="0" y="6402388"/>
            <a:ext cx="3275856" cy="455612"/>
          </a:xfrm>
        </p:spPr>
        <p:txBody>
          <a:bodyPr/>
          <a:lstStyle>
            <a:lvl1pPr eaLnBrk="1" hangingPunct="1">
              <a:defRPr b="1">
                <a:solidFill>
                  <a:srgbClr val="0C419A"/>
                </a:solidFill>
              </a:defRPr>
            </a:lvl1pPr>
          </a:lstStyle>
          <a:p>
            <a:pPr>
              <a:defRPr/>
            </a:pPr>
            <a:r>
              <a:rPr lang="fr-FR" dirty="0" smtClean="0"/>
              <a:t>Convention médicale – Amphi 11 février 2016</a:t>
            </a:r>
            <a:endParaRPr lang="fr-FR" dirty="0"/>
          </a:p>
        </p:txBody>
      </p:sp>
    </p:spTree>
    <p:extLst>
      <p:ext uri="{BB962C8B-B14F-4D97-AF65-F5344CB8AC3E}">
        <p14:creationId xmlns:p14="http://schemas.microsoft.com/office/powerpoint/2010/main" val="34054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504" y="4406582"/>
            <a:ext cx="7772332" cy="1361811"/>
          </a:xfrm>
        </p:spPr>
        <p:txBody>
          <a:bodyPr anchor="t"/>
          <a:lstStyle>
            <a:lvl1pPr algn="l">
              <a:defRPr sz="35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504" y="2906446"/>
            <a:ext cx="7772332" cy="1500008"/>
          </a:xfrm>
        </p:spPr>
        <p:txBody>
          <a:bodyPr anchor="b"/>
          <a:lstStyle>
            <a:lvl1pPr marL="0" indent="0">
              <a:buNone/>
              <a:defRPr sz="1800"/>
            </a:lvl1pPr>
            <a:lvl2pPr marL="395326" indent="0">
              <a:buNone/>
              <a:defRPr sz="1500"/>
            </a:lvl2pPr>
            <a:lvl3pPr marL="790679" indent="0">
              <a:buNone/>
              <a:defRPr sz="1400"/>
            </a:lvl3pPr>
            <a:lvl4pPr marL="1186013" indent="0">
              <a:buNone/>
              <a:defRPr sz="1200"/>
            </a:lvl4pPr>
            <a:lvl5pPr marL="1581356" indent="0">
              <a:buNone/>
              <a:defRPr sz="1200"/>
            </a:lvl5pPr>
            <a:lvl6pPr marL="1976690" indent="0">
              <a:buNone/>
              <a:defRPr sz="1200"/>
            </a:lvl6pPr>
            <a:lvl7pPr marL="2372039" indent="0">
              <a:buNone/>
              <a:defRPr sz="1200"/>
            </a:lvl7pPr>
            <a:lvl8pPr marL="2767367" indent="0">
              <a:buNone/>
              <a:defRPr sz="1200"/>
            </a:lvl8pPr>
            <a:lvl9pPr marL="3162715" indent="0">
              <a:buNone/>
              <a:defRPr sz="1200"/>
            </a:lvl9pPr>
          </a:lstStyle>
          <a:p>
            <a:pPr lvl="0"/>
            <a:r>
              <a:rPr lang="fr-FR" smtClean="0"/>
              <a:t>Modifiez les styles du texte du masque</a:t>
            </a:r>
          </a:p>
        </p:txBody>
      </p:sp>
      <p:sp>
        <p:nvSpPr>
          <p:cNvPr id="4"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C450BFF3-4259-4BC1-A50F-58C119AC3C20}" type="slidenum">
              <a:rPr lang="fr-FR"/>
              <a:pPr>
                <a:defRPr/>
              </a:pPr>
              <a:t>‹N°›</a:t>
            </a:fld>
            <a:endParaRPr lang="fr-FR"/>
          </a:p>
        </p:txBody>
      </p:sp>
      <p:sp>
        <p:nvSpPr>
          <p:cNvPr id="5"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195892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9" y="751443"/>
            <a:ext cx="4506133" cy="5615672"/>
          </a:xfrm>
        </p:spPr>
        <p:txBody>
          <a:bodyPr/>
          <a:lstStyle>
            <a:lvl1pPr>
              <a:defRPr sz="26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6565" y="751443"/>
            <a:ext cx="4507491" cy="5615672"/>
          </a:xfrm>
        </p:spPr>
        <p:txBody>
          <a:bodyPr/>
          <a:lstStyle>
            <a:lvl1pPr>
              <a:defRPr sz="26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B83C1245-5781-4F00-B853-E8963A034399}" type="slidenum">
              <a:rPr lang="fr-FR"/>
              <a:pPr>
                <a:defRPr/>
              </a:pPr>
              <a:t>‹N°›</a:t>
            </a:fld>
            <a:endParaRPr lang="fr-FR"/>
          </a:p>
        </p:txBody>
      </p:sp>
      <p:sp>
        <p:nvSpPr>
          <p:cNvPr id="6"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320612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755" y="274955"/>
            <a:ext cx="8228649"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677" y="1534566"/>
            <a:ext cx="4040308" cy="640599"/>
          </a:xfrm>
        </p:spPr>
        <p:txBody>
          <a:bodyPr anchor="b"/>
          <a:lstStyle>
            <a:lvl1pPr marL="0" indent="0">
              <a:buNone/>
              <a:defRPr sz="2100" b="1"/>
            </a:lvl1pPr>
            <a:lvl2pPr marL="395326" indent="0">
              <a:buNone/>
              <a:defRPr sz="1800" b="1"/>
            </a:lvl2pPr>
            <a:lvl3pPr marL="790679" indent="0">
              <a:buNone/>
              <a:defRPr sz="1500" b="1"/>
            </a:lvl3pPr>
            <a:lvl4pPr marL="1186013" indent="0">
              <a:buNone/>
              <a:defRPr sz="1400" b="1"/>
            </a:lvl4pPr>
            <a:lvl5pPr marL="1581356" indent="0">
              <a:buNone/>
              <a:defRPr sz="1400" b="1"/>
            </a:lvl5pPr>
            <a:lvl6pPr marL="1976690" indent="0">
              <a:buNone/>
              <a:defRPr sz="1400" b="1"/>
            </a:lvl6pPr>
            <a:lvl7pPr marL="2372039" indent="0">
              <a:buNone/>
              <a:defRPr sz="1400" b="1"/>
            </a:lvl7pPr>
            <a:lvl8pPr marL="2767367" indent="0">
              <a:buNone/>
              <a:defRPr sz="1400" b="1"/>
            </a:lvl8pPr>
            <a:lvl9pPr marL="3162715" indent="0">
              <a:buNone/>
              <a:defRPr sz="1400" b="1"/>
            </a:lvl9pPr>
          </a:lstStyle>
          <a:p>
            <a:pPr lvl="0"/>
            <a:r>
              <a:rPr lang="fr-FR" smtClean="0"/>
              <a:t>Modifiez les styles du texte du masque</a:t>
            </a:r>
          </a:p>
        </p:txBody>
      </p:sp>
      <p:sp>
        <p:nvSpPr>
          <p:cNvPr id="4" name="Espace réservé du contenu 3"/>
          <p:cNvSpPr>
            <a:spLocks noGrp="1"/>
          </p:cNvSpPr>
          <p:nvPr>
            <p:ph sz="half" idx="2"/>
          </p:nvPr>
        </p:nvSpPr>
        <p:spPr>
          <a:xfrm>
            <a:off x="457677" y="2175221"/>
            <a:ext cx="4040308" cy="3951555"/>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4684" y="1534566"/>
            <a:ext cx="4041667" cy="640599"/>
          </a:xfrm>
        </p:spPr>
        <p:txBody>
          <a:bodyPr anchor="b"/>
          <a:lstStyle>
            <a:lvl1pPr marL="0" indent="0">
              <a:buNone/>
              <a:defRPr sz="2100" b="1"/>
            </a:lvl1pPr>
            <a:lvl2pPr marL="395326" indent="0">
              <a:buNone/>
              <a:defRPr sz="1800" b="1"/>
            </a:lvl2pPr>
            <a:lvl3pPr marL="790679" indent="0">
              <a:buNone/>
              <a:defRPr sz="1500" b="1"/>
            </a:lvl3pPr>
            <a:lvl4pPr marL="1186013" indent="0">
              <a:buNone/>
              <a:defRPr sz="1400" b="1"/>
            </a:lvl4pPr>
            <a:lvl5pPr marL="1581356" indent="0">
              <a:buNone/>
              <a:defRPr sz="1400" b="1"/>
            </a:lvl5pPr>
            <a:lvl6pPr marL="1976690" indent="0">
              <a:buNone/>
              <a:defRPr sz="1400" b="1"/>
            </a:lvl6pPr>
            <a:lvl7pPr marL="2372039" indent="0">
              <a:buNone/>
              <a:defRPr sz="1400" b="1"/>
            </a:lvl7pPr>
            <a:lvl8pPr marL="2767367" indent="0">
              <a:buNone/>
              <a:defRPr sz="1400" b="1"/>
            </a:lvl8pPr>
            <a:lvl9pPr marL="3162715" indent="0">
              <a:buNone/>
              <a:defRPr sz="1400" b="1"/>
            </a:lvl9pPr>
          </a:lstStyle>
          <a:p>
            <a:pPr lvl="0"/>
            <a:r>
              <a:rPr lang="fr-FR" smtClean="0"/>
              <a:t>Modifiez les styles du texte du masque</a:t>
            </a:r>
          </a:p>
        </p:txBody>
      </p:sp>
      <p:sp>
        <p:nvSpPr>
          <p:cNvPr id="6" name="Espace réservé du contenu 5"/>
          <p:cNvSpPr>
            <a:spLocks noGrp="1"/>
          </p:cNvSpPr>
          <p:nvPr>
            <p:ph sz="quarter" idx="4"/>
          </p:nvPr>
        </p:nvSpPr>
        <p:spPr>
          <a:xfrm>
            <a:off x="4644684" y="2175221"/>
            <a:ext cx="4041667" cy="3951555"/>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4B6C5E53-5459-45E3-A2A4-1AB07EA9E3E3}" type="slidenum">
              <a:rPr lang="fr-FR"/>
              <a:pPr>
                <a:defRPr/>
              </a:pPr>
              <a:t>‹N°›</a:t>
            </a:fld>
            <a:endParaRPr lang="fr-FR"/>
          </a:p>
        </p:txBody>
      </p:sp>
      <p:sp>
        <p:nvSpPr>
          <p:cNvPr id="8"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2802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6C962849-B4D1-4AAE-B013-E0F6FD5B3BDE}" type="slidenum">
              <a:rPr lang="fr-FR"/>
              <a:pPr>
                <a:defRPr/>
              </a:pPr>
              <a:t>‹N°›</a:t>
            </a:fld>
            <a:endParaRPr lang="fr-FR"/>
          </a:p>
        </p:txBody>
      </p:sp>
      <p:sp>
        <p:nvSpPr>
          <p:cNvPr id="4"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294068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617D436A-EB60-4C9B-A0D9-7A6D3AB1E89A}" type="slidenum">
              <a:rPr lang="fr-FR"/>
              <a:pPr>
                <a:defRPr/>
              </a:pPr>
              <a:t>‹N°›</a:t>
            </a:fld>
            <a:endParaRPr lang="fr-FR"/>
          </a:p>
        </p:txBody>
      </p:sp>
      <p:sp>
        <p:nvSpPr>
          <p:cNvPr id="3"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4631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681" y="273577"/>
            <a:ext cx="3008162" cy="1161715"/>
          </a:xfrm>
        </p:spPr>
        <p:txBody>
          <a:bodyPr anchor="b"/>
          <a:lstStyle>
            <a:lvl1pPr algn="l">
              <a:defRPr sz="1800" b="1"/>
            </a:lvl1pPr>
          </a:lstStyle>
          <a:p>
            <a:r>
              <a:rPr lang="fr-FR" smtClean="0"/>
              <a:t>Modifiez le style du titre</a:t>
            </a:r>
            <a:endParaRPr lang="fr-FR"/>
          </a:p>
        </p:txBody>
      </p:sp>
      <p:sp>
        <p:nvSpPr>
          <p:cNvPr id="3" name="Espace réservé du contenu 2"/>
          <p:cNvSpPr>
            <a:spLocks noGrp="1"/>
          </p:cNvSpPr>
          <p:nvPr>
            <p:ph idx="1"/>
          </p:nvPr>
        </p:nvSpPr>
        <p:spPr>
          <a:xfrm>
            <a:off x="3574485" y="273602"/>
            <a:ext cx="5111839" cy="5853197"/>
          </a:xfrm>
        </p:spPr>
        <p:txBody>
          <a:bodyPr/>
          <a:lstStyle>
            <a:lvl1pPr>
              <a:defRPr sz="2700"/>
            </a:lvl1pPr>
            <a:lvl2pPr>
              <a:defRPr sz="26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681" y="1435229"/>
            <a:ext cx="3008162" cy="4691482"/>
          </a:xfrm>
        </p:spPr>
        <p:txBody>
          <a:bodyPr/>
          <a:lstStyle>
            <a:lvl1pPr marL="0" indent="0">
              <a:buNone/>
              <a:defRPr sz="1200"/>
            </a:lvl1pPr>
            <a:lvl2pPr marL="395326" indent="0">
              <a:buNone/>
              <a:defRPr sz="1100"/>
            </a:lvl2pPr>
            <a:lvl3pPr marL="790679" indent="0">
              <a:buNone/>
              <a:defRPr sz="900"/>
            </a:lvl3pPr>
            <a:lvl4pPr marL="1186013" indent="0">
              <a:buNone/>
              <a:defRPr sz="800"/>
            </a:lvl4pPr>
            <a:lvl5pPr marL="1581356" indent="0">
              <a:buNone/>
              <a:defRPr sz="800"/>
            </a:lvl5pPr>
            <a:lvl6pPr marL="1976690" indent="0">
              <a:buNone/>
              <a:defRPr sz="800"/>
            </a:lvl6pPr>
            <a:lvl7pPr marL="2372039" indent="0">
              <a:buNone/>
              <a:defRPr sz="800"/>
            </a:lvl7pPr>
            <a:lvl8pPr marL="2767367" indent="0">
              <a:buNone/>
              <a:defRPr sz="800"/>
            </a:lvl8pPr>
            <a:lvl9pPr marL="3162715" indent="0">
              <a:buNone/>
              <a:defRPr sz="800"/>
            </a:lvl9pPr>
          </a:lstStyle>
          <a:p>
            <a:pPr lvl="0"/>
            <a:r>
              <a:rPr lang="fr-FR" smtClean="0"/>
              <a:t>Modifiez les styles du texte du masque</a:t>
            </a:r>
          </a:p>
        </p:txBody>
      </p:sp>
      <p:sp>
        <p:nvSpPr>
          <p:cNvPr id="5"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4C2B633B-92BD-46A0-BB4A-C18B3308DB7C}" type="slidenum">
              <a:rPr lang="fr-FR"/>
              <a:pPr>
                <a:defRPr/>
              </a:pPr>
              <a:t>‹N°›</a:t>
            </a:fld>
            <a:endParaRPr lang="fr-FR"/>
          </a:p>
        </p:txBody>
      </p:sp>
      <p:sp>
        <p:nvSpPr>
          <p:cNvPr id="6"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353302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1792678" y="613248"/>
            <a:ext cx="5486671" cy="4114224"/>
          </a:xfrm>
        </p:spPr>
        <p:txBody>
          <a:bodyPr/>
          <a:lstStyle>
            <a:lvl1pPr marL="0" indent="0">
              <a:buNone/>
              <a:defRPr sz="2700"/>
            </a:lvl1pPr>
            <a:lvl2pPr marL="395326" indent="0">
              <a:buNone/>
              <a:defRPr sz="2600"/>
            </a:lvl2pPr>
            <a:lvl3pPr marL="790679" indent="0">
              <a:buNone/>
              <a:defRPr sz="2100"/>
            </a:lvl3pPr>
            <a:lvl4pPr marL="1186013" indent="0">
              <a:buNone/>
              <a:defRPr sz="1800"/>
            </a:lvl4pPr>
            <a:lvl5pPr marL="1581356" indent="0">
              <a:buNone/>
              <a:defRPr sz="1800"/>
            </a:lvl5pPr>
            <a:lvl6pPr marL="1976690" indent="0">
              <a:buNone/>
              <a:defRPr sz="1800"/>
            </a:lvl6pPr>
            <a:lvl7pPr marL="2372039" indent="0">
              <a:buNone/>
              <a:defRPr sz="1800"/>
            </a:lvl7pPr>
            <a:lvl8pPr marL="2767367" indent="0">
              <a:buNone/>
              <a:defRPr sz="1800"/>
            </a:lvl8pPr>
            <a:lvl9pPr marL="3162715" indent="0">
              <a:buNone/>
              <a:defRPr sz="18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678" y="5366630"/>
            <a:ext cx="5486671" cy="806146"/>
          </a:xfrm>
        </p:spPr>
        <p:txBody>
          <a:bodyPr/>
          <a:lstStyle>
            <a:lvl1pPr marL="0" indent="0">
              <a:buNone/>
              <a:defRPr sz="1200"/>
            </a:lvl1pPr>
            <a:lvl2pPr marL="395326" indent="0">
              <a:buNone/>
              <a:defRPr sz="1100"/>
            </a:lvl2pPr>
            <a:lvl3pPr marL="790679" indent="0">
              <a:buNone/>
              <a:defRPr sz="900"/>
            </a:lvl3pPr>
            <a:lvl4pPr marL="1186013" indent="0">
              <a:buNone/>
              <a:defRPr sz="800"/>
            </a:lvl4pPr>
            <a:lvl5pPr marL="1581356" indent="0">
              <a:buNone/>
              <a:defRPr sz="800"/>
            </a:lvl5pPr>
            <a:lvl6pPr marL="1976690" indent="0">
              <a:buNone/>
              <a:defRPr sz="800"/>
            </a:lvl6pPr>
            <a:lvl7pPr marL="2372039" indent="0">
              <a:buNone/>
              <a:defRPr sz="800"/>
            </a:lvl7pPr>
            <a:lvl8pPr marL="2767367" indent="0">
              <a:buNone/>
              <a:defRPr sz="800"/>
            </a:lvl8pPr>
            <a:lvl9pPr marL="3162715" indent="0">
              <a:buNone/>
              <a:defRPr sz="800"/>
            </a:lvl9pPr>
          </a:lstStyle>
          <a:p>
            <a:pPr lvl="0"/>
            <a:r>
              <a:rPr lang="fr-FR" smtClean="0"/>
              <a:t>Modifiez les styles du texte du masque</a:t>
            </a:r>
          </a:p>
        </p:txBody>
      </p:sp>
      <p:sp>
        <p:nvSpPr>
          <p:cNvPr id="5" name="Rectangle 6"/>
          <p:cNvSpPr>
            <a:spLocks noGrp="1" noChangeArrowheads="1"/>
          </p:cNvSpPr>
          <p:nvPr>
            <p:ph type="sldNum" sz="quarter" idx="10"/>
          </p:nvPr>
        </p:nvSpPr>
        <p:spPr/>
        <p:txBody>
          <a:bodyPr/>
          <a:lstStyle>
            <a:lvl1pPr algn="l" eaLnBrk="1" hangingPunct="1">
              <a:defRPr sz="5000">
                <a:solidFill>
                  <a:srgbClr val="FFFFFF"/>
                </a:solidFill>
              </a:defRPr>
            </a:lvl1pPr>
          </a:lstStyle>
          <a:p>
            <a:pPr>
              <a:defRPr/>
            </a:pPr>
            <a:endParaRPr lang="fr-FR"/>
          </a:p>
          <a:p>
            <a:pPr>
              <a:defRPr/>
            </a:pPr>
            <a:fld id="{61BE6589-5614-419E-8FCB-B7C85286B7C5}" type="slidenum">
              <a:rPr lang="fr-FR"/>
              <a:pPr>
                <a:defRPr/>
              </a:pPr>
              <a:t>‹N°›</a:t>
            </a:fld>
            <a:endParaRPr lang="fr-FR"/>
          </a:p>
        </p:txBody>
      </p:sp>
      <p:sp>
        <p:nvSpPr>
          <p:cNvPr id="6" name="Rectangle 5"/>
          <p:cNvSpPr>
            <a:spLocks noGrp="1" noChangeArrowheads="1"/>
          </p:cNvSpPr>
          <p:nvPr>
            <p:ph type="ftr" sz="quarter" idx="11"/>
          </p:nvPr>
        </p:nvSpPr>
        <p:spPr/>
        <p:txBody>
          <a:bodyPr/>
          <a:lstStyle>
            <a:lvl1pPr eaLnBrk="1" hangingPunct="1">
              <a:defRPr b="1">
                <a:solidFill>
                  <a:srgbClr val="FFFFFF"/>
                </a:solidFill>
              </a:defRPr>
            </a:lvl1pPr>
          </a:lstStyle>
          <a:p>
            <a:pPr>
              <a:defRPr/>
            </a:pPr>
            <a:r>
              <a:rPr lang="fr-FR"/>
              <a:t>Généralisation du Tiers Payant</a:t>
            </a:r>
          </a:p>
        </p:txBody>
      </p:sp>
    </p:spTree>
    <p:extLst>
      <p:ext uri="{BB962C8B-B14F-4D97-AF65-F5344CB8AC3E}">
        <p14:creationId xmlns:p14="http://schemas.microsoft.com/office/powerpoint/2010/main" val="596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026150"/>
            <a:ext cx="914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ctr" anchorCtr="0" compatLnSpc="1">
            <a:prstTxWarp prst="textNoShape">
              <a:avLst/>
            </a:prstTxWarp>
          </a:bodyPr>
          <a:lstStyle/>
          <a:p>
            <a:pPr lvl="0"/>
            <a:r>
              <a:rPr lang="fr-FR" smtClean="0"/>
              <a:t>Cliquez et modifiez le titre</a:t>
            </a:r>
          </a:p>
        </p:txBody>
      </p:sp>
      <p:sp>
        <p:nvSpPr>
          <p:cNvPr id="1028" name="Rectangle 3"/>
          <p:cNvSpPr>
            <a:spLocks noGrp="1" noChangeArrowheads="1"/>
          </p:cNvSpPr>
          <p:nvPr>
            <p:ph type="body" idx="1"/>
          </p:nvPr>
        </p:nvSpPr>
        <p:spPr bwMode="auto">
          <a:xfrm>
            <a:off x="0" y="750888"/>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030" name="Rectangle 6"/>
          <p:cNvSpPr>
            <a:spLocks noGrp="1" noChangeArrowheads="1"/>
          </p:cNvSpPr>
          <p:nvPr>
            <p:ph type="sldNum" sz="quarter" idx="4"/>
          </p:nvPr>
        </p:nvSpPr>
        <p:spPr bwMode="auto">
          <a:xfrm>
            <a:off x="8267700" y="0"/>
            <a:ext cx="8763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algn="ctr" defTabSz="901863" eaLnBrk="0" hangingPunct="0">
              <a:defRPr sz="1200" b="1">
                <a:solidFill>
                  <a:srgbClr val="0C419A"/>
                </a:solidFill>
                <a:latin typeface="Arial" charset="0"/>
              </a:defRPr>
            </a:lvl1pPr>
          </a:lstStyle>
          <a:p>
            <a:pPr>
              <a:defRPr/>
            </a:pPr>
            <a:endParaRPr lang="fr-FR"/>
          </a:p>
          <a:p>
            <a:pPr>
              <a:defRPr/>
            </a:pPr>
            <a:fld id="{7C976F74-1E20-464B-9D7C-77E0856220BD}" type="slidenum">
              <a:rPr lang="fr-FR"/>
              <a:pPr>
                <a:defRPr/>
              </a:pPr>
              <a:t>‹N°›</a:t>
            </a:fld>
            <a:endParaRPr lang="fr-FR"/>
          </a:p>
        </p:txBody>
      </p:sp>
      <p:sp>
        <p:nvSpPr>
          <p:cNvPr id="2" name="Line 15"/>
          <p:cNvSpPr>
            <a:spLocks noChangeShapeType="1"/>
          </p:cNvSpPr>
          <p:nvPr/>
        </p:nvSpPr>
        <p:spPr bwMode="auto">
          <a:xfrm>
            <a:off x="0" y="622300"/>
            <a:ext cx="9144000" cy="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9072" tIns="39533" rIns="79072" bIns="39533"/>
          <a:lstStyle/>
          <a:p>
            <a:endParaRPr lang="fr-FR"/>
          </a:p>
        </p:txBody>
      </p:sp>
      <p:sp>
        <p:nvSpPr>
          <p:cNvPr id="1029" name="Rectangle 5"/>
          <p:cNvSpPr>
            <a:spLocks noGrp="1" noChangeArrowheads="1"/>
          </p:cNvSpPr>
          <p:nvPr>
            <p:ph type="ftr" sz="quarter" idx="3"/>
          </p:nvPr>
        </p:nvSpPr>
        <p:spPr bwMode="auto">
          <a:xfrm>
            <a:off x="0" y="6402388"/>
            <a:ext cx="54356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algn="l" defTabSz="901863" eaLnBrk="0" hangingPunct="0">
              <a:defRPr sz="1100" b="0">
                <a:solidFill>
                  <a:srgbClr val="0C419A"/>
                </a:solidFill>
                <a:latin typeface="Arial" charset="0"/>
              </a:defRPr>
            </a:lvl1pPr>
          </a:lstStyle>
          <a:p>
            <a:pPr>
              <a:defRPr/>
            </a:pPr>
            <a:r>
              <a:rPr lang="fr-FR"/>
              <a:t>Généralisation du Tiers Payant</a:t>
            </a:r>
          </a:p>
        </p:txBody>
      </p:sp>
    </p:spTree>
  </p:cSld>
  <p:clrMap bg1="lt1" tx1="dk1" bg2="lt2" tx2="dk2" accent1="accent1" accent2="accent2" accent3="accent3" accent4="accent4" accent5="accent5" accent6="accent6" hlink="hlink" folHlink="folHlink"/>
  <p:sldLayoutIdLst>
    <p:sldLayoutId id="2147484446" r:id="rId1"/>
    <p:sldLayoutId id="2147484447" r:id="rId2"/>
    <p:sldLayoutId id="2147484448" r:id="rId3"/>
    <p:sldLayoutId id="2147484449" r:id="rId4"/>
    <p:sldLayoutId id="2147484450" r:id="rId5"/>
    <p:sldLayoutId id="2147484451" r:id="rId6"/>
    <p:sldLayoutId id="2147484452" r:id="rId7"/>
    <p:sldLayoutId id="2147484453" r:id="rId8"/>
    <p:sldLayoutId id="2147484454" r:id="rId9"/>
    <p:sldLayoutId id="2147484455" r:id="rId10"/>
    <p:sldLayoutId id="2147484456" r:id="rId11"/>
    <p:sldLayoutId id="2147484457" r:id="rId12"/>
  </p:sldLayoutIdLst>
  <p:timing>
    <p:tnLst>
      <p:par>
        <p:cTn id="1" dur="indefinite" restart="never" nodeType="tmRoot"/>
      </p:par>
    </p:tnLst>
  </p:timing>
  <p:hf hdr="0" dt="0"/>
  <p:txStyles>
    <p:titleStyle>
      <a:lvl1pPr algn="ctr" defTabSz="892175" rtl="0" eaLnBrk="1" fontAlgn="base" hangingPunct="1">
        <a:spcBef>
          <a:spcPct val="0"/>
        </a:spcBef>
        <a:spcAft>
          <a:spcPct val="0"/>
        </a:spcAft>
        <a:defRPr sz="2700" b="1">
          <a:solidFill>
            <a:srgbClr val="0C419A"/>
          </a:solidFill>
          <a:latin typeface="+mj-lt"/>
          <a:ea typeface="+mj-ea"/>
          <a:cs typeface="+mj-cs"/>
        </a:defRPr>
      </a:lvl1pPr>
      <a:lvl2pPr algn="ctr" defTabSz="892175" rtl="0" eaLnBrk="1" fontAlgn="base" hangingPunct="1">
        <a:spcBef>
          <a:spcPct val="0"/>
        </a:spcBef>
        <a:spcAft>
          <a:spcPct val="0"/>
        </a:spcAft>
        <a:defRPr sz="2700" b="1">
          <a:solidFill>
            <a:srgbClr val="0C419A"/>
          </a:solidFill>
          <a:latin typeface="Arial" charset="0"/>
        </a:defRPr>
      </a:lvl2pPr>
      <a:lvl3pPr algn="ctr" defTabSz="892175" rtl="0" eaLnBrk="1" fontAlgn="base" hangingPunct="1">
        <a:spcBef>
          <a:spcPct val="0"/>
        </a:spcBef>
        <a:spcAft>
          <a:spcPct val="0"/>
        </a:spcAft>
        <a:defRPr sz="2700" b="1">
          <a:solidFill>
            <a:srgbClr val="0C419A"/>
          </a:solidFill>
          <a:latin typeface="Arial" charset="0"/>
        </a:defRPr>
      </a:lvl3pPr>
      <a:lvl4pPr algn="ctr" defTabSz="892175" rtl="0" eaLnBrk="1" fontAlgn="base" hangingPunct="1">
        <a:spcBef>
          <a:spcPct val="0"/>
        </a:spcBef>
        <a:spcAft>
          <a:spcPct val="0"/>
        </a:spcAft>
        <a:defRPr sz="2700" b="1">
          <a:solidFill>
            <a:srgbClr val="0C419A"/>
          </a:solidFill>
          <a:latin typeface="Arial" charset="0"/>
        </a:defRPr>
      </a:lvl4pPr>
      <a:lvl5pPr algn="ctr" defTabSz="892175" rtl="0" eaLnBrk="1" fontAlgn="base" hangingPunct="1">
        <a:spcBef>
          <a:spcPct val="0"/>
        </a:spcBef>
        <a:spcAft>
          <a:spcPct val="0"/>
        </a:spcAft>
        <a:defRPr sz="2700" b="1">
          <a:solidFill>
            <a:srgbClr val="0C419A"/>
          </a:solidFill>
          <a:latin typeface="Arial" charset="0"/>
        </a:defRPr>
      </a:lvl5pPr>
      <a:lvl6pPr marL="395326" algn="ctr" defTabSz="901863" rtl="0" eaLnBrk="1" fontAlgn="base" hangingPunct="1">
        <a:spcBef>
          <a:spcPct val="0"/>
        </a:spcBef>
        <a:spcAft>
          <a:spcPct val="0"/>
        </a:spcAft>
        <a:defRPr sz="2700" b="1">
          <a:solidFill>
            <a:srgbClr val="0C419A"/>
          </a:solidFill>
          <a:latin typeface="Arial" charset="0"/>
        </a:defRPr>
      </a:lvl6pPr>
      <a:lvl7pPr marL="790679" algn="ctr" defTabSz="901863" rtl="0" eaLnBrk="1" fontAlgn="base" hangingPunct="1">
        <a:spcBef>
          <a:spcPct val="0"/>
        </a:spcBef>
        <a:spcAft>
          <a:spcPct val="0"/>
        </a:spcAft>
        <a:defRPr sz="2700" b="1">
          <a:solidFill>
            <a:srgbClr val="0C419A"/>
          </a:solidFill>
          <a:latin typeface="Arial" charset="0"/>
        </a:defRPr>
      </a:lvl7pPr>
      <a:lvl8pPr marL="1186013" algn="ctr" defTabSz="901863" rtl="0" eaLnBrk="1" fontAlgn="base" hangingPunct="1">
        <a:spcBef>
          <a:spcPct val="0"/>
        </a:spcBef>
        <a:spcAft>
          <a:spcPct val="0"/>
        </a:spcAft>
        <a:defRPr sz="2700" b="1">
          <a:solidFill>
            <a:srgbClr val="0C419A"/>
          </a:solidFill>
          <a:latin typeface="Arial" charset="0"/>
        </a:defRPr>
      </a:lvl8pPr>
      <a:lvl9pPr marL="1581356" algn="ctr" defTabSz="901863" rtl="0" eaLnBrk="1" fontAlgn="base" hangingPunct="1">
        <a:spcBef>
          <a:spcPct val="0"/>
        </a:spcBef>
        <a:spcAft>
          <a:spcPct val="0"/>
        </a:spcAft>
        <a:defRPr sz="2700" b="1">
          <a:solidFill>
            <a:srgbClr val="0C419A"/>
          </a:solidFill>
          <a:latin typeface="Arial" charset="0"/>
        </a:defRPr>
      </a:lvl9pPr>
    </p:titleStyle>
    <p:body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p:bodyStyle>
    <p:otherStyle>
      <a:defPPr>
        <a:defRPr lang="fr-FR"/>
      </a:defPPr>
      <a:lvl1pPr marL="0" algn="l" defTabSz="790679" rtl="0" eaLnBrk="1" latinLnBrk="0" hangingPunct="1">
        <a:defRPr sz="1500" kern="1200">
          <a:solidFill>
            <a:schemeClr val="tx1"/>
          </a:solidFill>
          <a:latin typeface="+mn-lt"/>
          <a:ea typeface="+mn-ea"/>
          <a:cs typeface="+mn-cs"/>
        </a:defRPr>
      </a:lvl1pPr>
      <a:lvl2pPr marL="395326" algn="l" defTabSz="790679" rtl="0" eaLnBrk="1" latinLnBrk="0" hangingPunct="1">
        <a:defRPr sz="1500" kern="1200">
          <a:solidFill>
            <a:schemeClr val="tx1"/>
          </a:solidFill>
          <a:latin typeface="+mn-lt"/>
          <a:ea typeface="+mn-ea"/>
          <a:cs typeface="+mn-cs"/>
        </a:defRPr>
      </a:lvl2pPr>
      <a:lvl3pPr marL="790679" algn="l" defTabSz="790679" rtl="0" eaLnBrk="1" latinLnBrk="0" hangingPunct="1">
        <a:defRPr sz="1500" kern="1200">
          <a:solidFill>
            <a:schemeClr val="tx1"/>
          </a:solidFill>
          <a:latin typeface="+mn-lt"/>
          <a:ea typeface="+mn-ea"/>
          <a:cs typeface="+mn-cs"/>
        </a:defRPr>
      </a:lvl3pPr>
      <a:lvl4pPr marL="1186013" algn="l" defTabSz="790679" rtl="0" eaLnBrk="1" latinLnBrk="0" hangingPunct="1">
        <a:defRPr sz="1500" kern="1200">
          <a:solidFill>
            <a:schemeClr val="tx1"/>
          </a:solidFill>
          <a:latin typeface="+mn-lt"/>
          <a:ea typeface="+mn-ea"/>
          <a:cs typeface="+mn-cs"/>
        </a:defRPr>
      </a:lvl4pPr>
      <a:lvl5pPr marL="1581356" algn="l" defTabSz="790679" rtl="0" eaLnBrk="1" latinLnBrk="0" hangingPunct="1">
        <a:defRPr sz="1500" kern="1200">
          <a:solidFill>
            <a:schemeClr val="tx1"/>
          </a:solidFill>
          <a:latin typeface="+mn-lt"/>
          <a:ea typeface="+mn-ea"/>
          <a:cs typeface="+mn-cs"/>
        </a:defRPr>
      </a:lvl5pPr>
      <a:lvl6pPr marL="1976690" algn="l" defTabSz="790679" rtl="0" eaLnBrk="1" latinLnBrk="0" hangingPunct="1">
        <a:defRPr sz="1500" kern="1200">
          <a:solidFill>
            <a:schemeClr val="tx1"/>
          </a:solidFill>
          <a:latin typeface="+mn-lt"/>
          <a:ea typeface="+mn-ea"/>
          <a:cs typeface="+mn-cs"/>
        </a:defRPr>
      </a:lvl6pPr>
      <a:lvl7pPr marL="2372039" algn="l" defTabSz="790679" rtl="0" eaLnBrk="1" latinLnBrk="0" hangingPunct="1">
        <a:defRPr sz="1500" kern="1200">
          <a:solidFill>
            <a:schemeClr val="tx1"/>
          </a:solidFill>
          <a:latin typeface="+mn-lt"/>
          <a:ea typeface="+mn-ea"/>
          <a:cs typeface="+mn-cs"/>
        </a:defRPr>
      </a:lvl7pPr>
      <a:lvl8pPr marL="2767367" algn="l" defTabSz="790679" rtl="0" eaLnBrk="1" latinLnBrk="0" hangingPunct="1">
        <a:defRPr sz="1500" kern="1200">
          <a:solidFill>
            <a:schemeClr val="tx1"/>
          </a:solidFill>
          <a:latin typeface="+mn-lt"/>
          <a:ea typeface="+mn-ea"/>
          <a:cs typeface="+mn-cs"/>
        </a:defRPr>
      </a:lvl8pPr>
      <a:lvl9pPr marL="3162715" algn="l" defTabSz="79067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2.xml"/><Relationship Id="rId1" Type="http://schemas.openxmlformats.org/officeDocument/2006/relationships/tags" Target="../tags/tag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4213" y="260350"/>
            <a:ext cx="7772400" cy="2117725"/>
          </a:xfrm>
        </p:spPr>
        <p:txBody>
          <a:bodyPr/>
          <a:lstStyle/>
          <a:p>
            <a:r>
              <a:rPr lang="fr-FR" altLang="fr-FR" sz="3600" dirty="0" smtClean="0">
                <a:latin typeface="Century Gothic" pitchFamily="34" charset="0"/>
                <a:cs typeface="Arial" pitchFamily="34" charset="0"/>
              </a:rPr>
              <a:t>La convention médicale 2016</a:t>
            </a:r>
          </a:p>
        </p:txBody>
      </p:sp>
      <p:pic>
        <p:nvPicPr>
          <p:cNvPr id="5" name="Picture 3" descr="D:\ULMANN\CNAMTS\DOS\DPROF\Médecins\photo convention 2016\20160825_signature convention_05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9390" y="3501008"/>
            <a:ext cx="4032448" cy="26919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62880" y="45442"/>
            <a:ext cx="848112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Les évolutions des consultations : les nouveaux actes </a:t>
            </a:r>
          </a:p>
        </p:txBody>
      </p:sp>
      <p:sp>
        <p:nvSpPr>
          <p:cNvPr id="155651" name="Espace réservé du contenu 2"/>
          <p:cNvSpPr>
            <a:spLocks noGrp="1"/>
          </p:cNvSpPr>
          <p:nvPr>
            <p:ph idx="4294967295"/>
          </p:nvPr>
        </p:nvSpPr>
        <p:spPr>
          <a:xfrm>
            <a:off x="179388" y="476672"/>
            <a:ext cx="8734425" cy="4681066"/>
          </a:xfrm>
          <a:prstGeom prst="rect">
            <a:avLst/>
          </a:prstGeom>
        </p:spPr>
        <p:txBody>
          <a:bodyPr/>
          <a:lstStyle/>
          <a:p>
            <a:pPr lvl="0">
              <a:buFont typeface="Wingdings" panose="05000000000000000000" pitchFamily="2" charset="2"/>
              <a:buChar char="§"/>
            </a:pPr>
            <a:endParaRPr lang="fr-FR" sz="1400" b="0" dirty="0" smtClean="0"/>
          </a:p>
          <a:p>
            <a:pPr lvl="0" algn="just">
              <a:buFont typeface="Wingdings" panose="05000000000000000000" pitchFamily="2" charset="2"/>
              <a:buChar char="§"/>
            </a:pPr>
            <a:r>
              <a:rPr lang="fr-FR" sz="1600" dirty="0"/>
              <a:t>La création de 2 nouveaux tarifs de consultations correspondant à des situations cliniques ou des modalités de prise en charge plus complexes, à 46 et 60 </a:t>
            </a:r>
            <a:r>
              <a:rPr lang="fr-FR" sz="1600" dirty="0" smtClean="0"/>
              <a:t>euros – La création de ces actes nécessite des modifications de la NGAP (décision UNCAM) </a:t>
            </a:r>
            <a:endParaRPr lang="fr-FR" sz="1600"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10</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1</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916276331"/>
              </p:ext>
            </p:extLst>
          </p:nvPr>
        </p:nvGraphicFramePr>
        <p:xfrm>
          <a:off x="60110" y="1628800"/>
          <a:ext cx="8976387" cy="4282440"/>
        </p:xfrm>
        <a:graphic>
          <a:graphicData uri="http://schemas.openxmlformats.org/drawingml/2006/table">
            <a:tbl>
              <a:tblPr firstRow="1" firstCol="1" bandRow="1"/>
              <a:tblGrid>
                <a:gridCol w="1749816"/>
                <a:gridCol w="3976500"/>
                <a:gridCol w="1782704"/>
                <a:gridCol w="1467367"/>
              </a:tblGrid>
              <a:tr h="266794">
                <a:tc>
                  <a:txBody>
                    <a:bodyPr/>
                    <a:lstStyle/>
                    <a:p>
                      <a:pPr algn="ctr">
                        <a:spcBef>
                          <a:spcPts val="600"/>
                        </a:spcBef>
                        <a:spcAft>
                          <a:spcPts val="600"/>
                        </a:spcAft>
                      </a:pPr>
                      <a:r>
                        <a:rPr lang="fr-FR" sz="1100" b="1" dirty="0">
                          <a:solidFill>
                            <a:srgbClr val="FFFFFF"/>
                          </a:solidFill>
                          <a:effectLst/>
                          <a:latin typeface="Arial"/>
                          <a:ea typeface="Times New Roman"/>
                          <a:cs typeface="Times New Roman"/>
                        </a:rPr>
                        <a:t>Le prix des consultations</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100" b="1" dirty="0">
                          <a:solidFill>
                            <a:srgbClr val="FFFFFF"/>
                          </a:solidFill>
                          <a:effectLst/>
                          <a:latin typeface="Arial"/>
                          <a:ea typeface="Times New Roman"/>
                          <a:cs typeface="Times New Roman"/>
                        </a:rPr>
                        <a:t>Exemples </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100" b="1">
                          <a:solidFill>
                            <a:srgbClr val="FFFFFF"/>
                          </a:solidFill>
                          <a:effectLst/>
                          <a:latin typeface="Arial"/>
                          <a:ea typeface="Times New Roman"/>
                          <a:cs typeface="Times New Roman"/>
                        </a:rPr>
                        <a:t>Tarifs et calendrier</a:t>
                      </a:r>
                      <a:endParaRPr lang="fr-FR" sz="1100" b="1">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100" b="1">
                          <a:solidFill>
                            <a:srgbClr val="FFFFFF"/>
                          </a:solidFill>
                          <a:effectLst/>
                          <a:latin typeface="Arial"/>
                          <a:ea typeface="Times New Roman"/>
                          <a:cs typeface="Times New Roman"/>
                        </a:rPr>
                        <a:t>Ancien tarif</a:t>
                      </a:r>
                      <a:endParaRPr lang="fr-FR" sz="1100" b="1">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r>
              <a:tr h="2219243">
                <a:tc>
                  <a:txBody>
                    <a:bodyPr/>
                    <a:lstStyle/>
                    <a:p>
                      <a:pPr>
                        <a:spcBef>
                          <a:spcPts val="600"/>
                        </a:spcBef>
                        <a:spcAft>
                          <a:spcPts val="600"/>
                        </a:spcAft>
                      </a:pPr>
                      <a:r>
                        <a:rPr lang="fr-FR" sz="1100" b="1" dirty="0" smtClean="0">
                          <a:effectLst/>
                          <a:latin typeface="Arial"/>
                          <a:ea typeface="Times New Roman"/>
                          <a:cs typeface="Times New Roman"/>
                        </a:rPr>
                        <a:t>Consultations</a:t>
                      </a:r>
                      <a:endParaRPr lang="fr-FR" sz="1100" b="1" dirty="0">
                        <a:effectLst/>
                        <a:latin typeface="Palatino"/>
                        <a:ea typeface="Times New Roman"/>
                        <a:cs typeface="Times New Roman"/>
                      </a:endParaRPr>
                    </a:p>
                    <a:p>
                      <a:pPr>
                        <a:spcBef>
                          <a:spcPts val="600"/>
                        </a:spcBef>
                        <a:spcAft>
                          <a:spcPts val="600"/>
                        </a:spcAft>
                      </a:pPr>
                      <a:r>
                        <a:rPr lang="fr-FR" sz="1100" b="1" dirty="0" smtClean="0">
                          <a:effectLst/>
                          <a:latin typeface="Arial"/>
                          <a:ea typeface="Times New Roman"/>
                          <a:cs typeface="Times New Roman"/>
                        </a:rPr>
                        <a:t>complexes</a:t>
                      </a:r>
                      <a:endParaRPr lang="fr-FR" sz="1100" b="1" dirty="0">
                        <a:effectLst/>
                        <a:latin typeface="Palatino"/>
                        <a:ea typeface="Times New Roman"/>
                        <a:cs typeface="Times New Roman"/>
                      </a:endParaRPr>
                    </a:p>
                    <a:p>
                      <a:pPr>
                        <a:spcBef>
                          <a:spcPts val="600"/>
                        </a:spcBef>
                        <a:spcAft>
                          <a:spcPts val="600"/>
                        </a:spcAft>
                      </a:pPr>
                      <a:r>
                        <a:rPr lang="fr-FR" sz="1100" b="1" dirty="0">
                          <a:effectLst/>
                          <a:latin typeface="Arial"/>
                          <a:ea typeface="Times New Roman"/>
                          <a:cs typeface="Times New Roman"/>
                        </a:rPr>
                        <a:t>Prise en charge de </a:t>
                      </a:r>
                      <a:r>
                        <a:rPr lang="fr-FR" sz="1100" b="1" dirty="0" smtClean="0">
                          <a:effectLst/>
                          <a:latin typeface="Arial"/>
                          <a:ea typeface="Times New Roman"/>
                          <a:cs typeface="Times New Roman"/>
                        </a:rPr>
                        <a:t>pathologies complexes instables </a:t>
                      </a:r>
                      <a:r>
                        <a:rPr lang="fr-FR" sz="1100" b="1" dirty="0">
                          <a:effectLst/>
                          <a:latin typeface="Arial"/>
                          <a:ea typeface="Times New Roman"/>
                          <a:cs typeface="Times New Roman"/>
                        </a:rPr>
                        <a:t>ou avec un fort enjeu de santé publique</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spcBef>
                          <a:spcPts val="600"/>
                        </a:spcBef>
                        <a:spcAft>
                          <a:spcPts val="600"/>
                        </a:spcAft>
                      </a:pPr>
                      <a:r>
                        <a:rPr lang="fr-FR" sz="1100" b="1" dirty="0">
                          <a:solidFill>
                            <a:srgbClr val="31849B"/>
                          </a:solidFill>
                          <a:effectLst/>
                          <a:latin typeface="Arial"/>
                          <a:ea typeface="Times New Roman"/>
                          <a:cs typeface="Times New Roman"/>
                        </a:rPr>
                        <a:t>Consultation pour diabète gestationnel, scoliose grave, sclérose en plaque, maladie de parkinson ou épilepsie </a:t>
                      </a:r>
                      <a:endParaRPr lang="fr-FR" sz="1100" b="1" dirty="0">
                        <a:effectLst/>
                        <a:latin typeface="Palatino"/>
                        <a:ea typeface="Times New Roman"/>
                        <a:cs typeface="Times New Roman"/>
                      </a:endParaRPr>
                    </a:p>
                    <a:p>
                      <a:pPr>
                        <a:spcBef>
                          <a:spcPts val="600"/>
                        </a:spcBef>
                        <a:spcAft>
                          <a:spcPts val="600"/>
                        </a:spcAft>
                      </a:pPr>
                      <a:r>
                        <a:rPr lang="fr-FR" sz="1100" b="1" dirty="0">
                          <a:solidFill>
                            <a:srgbClr val="31849B"/>
                          </a:solidFill>
                          <a:effectLst/>
                          <a:latin typeface="Arial"/>
                          <a:ea typeface="Times New Roman"/>
                          <a:cs typeface="Times New Roman"/>
                        </a:rPr>
                        <a:t>Première consultation de contraception ou de prévention des maladies sexuellement transmissibles chez les jeunes filles de 15 à 18 ans</a:t>
                      </a:r>
                      <a:endParaRPr lang="fr-FR" sz="1100" b="1" dirty="0">
                        <a:effectLst/>
                        <a:latin typeface="Palatino"/>
                        <a:ea typeface="Times New Roman"/>
                        <a:cs typeface="Times New Roman"/>
                      </a:endParaRPr>
                    </a:p>
                    <a:p>
                      <a:pPr>
                        <a:spcBef>
                          <a:spcPts val="600"/>
                        </a:spcBef>
                        <a:spcAft>
                          <a:spcPts val="600"/>
                        </a:spcAft>
                      </a:pPr>
                      <a:r>
                        <a:rPr lang="fr-FR" sz="1100" b="1" dirty="0">
                          <a:solidFill>
                            <a:srgbClr val="31849B"/>
                          </a:solidFill>
                          <a:effectLst/>
                          <a:latin typeface="Arial"/>
                          <a:ea typeface="Times New Roman"/>
                          <a:cs typeface="Times New Roman"/>
                        </a:rPr>
                        <a:t>Consultation annuelle de suivi et de coordination de la prise en charge des enfants de 3 à 12 ans, en risque avéré d’obésité. </a:t>
                      </a:r>
                      <a:endParaRPr lang="fr-FR" sz="1100" b="1" dirty="0">
                        <a:effectLst/>
                        <a:latin typeface="Palatino"/>
                        <a:ea typeface="Times New Roman"/>
                        <a:cs typeface="Times New Roman"/>
                      </a:endParaRPr>
                    </a:p>
                    <a:p>
                      <a:pPr>
                        <a:spcBef>
                          <a:spcPts val="600"/>
                        </a:spcBef>
                        <a:spcAft>
                          <a:spcPts val="600"/>
                        </a:spcAft>
                      </a:pPr>
                      <a:r>
                        <a:rPr lang="fr-FR" sz="1100" b="1" dirty="0">
                          <a:solidFill>
                            <a:srgbClr val="31849B"/>
                          </a:solidFill>
                          <a:effectLst/>
                          <a:latin typeface="Arial"/>
                          <a:ea typeface="Times New Roman"/>
                          <a:cs typeface="Times New Roman"/>
                        </a:rPr>
                        <a:t>Trois examens obligatoires du nourrisson du 8</a:t>
                      </a:r>
                      <a:r>
                        <a:rPr lang="fr-FR" sz="1100" b="1" baseline="30000" dirty="0">
                          <a:solidFill>
                            <a:srgbClr val="31849B"/>
                          </a:solidFill>
                          <a:effectLst/>
                          <a:latin typeface="Arial"/>
                          <a:ea typeface="Times New Roman"/>
                          <a:cs typeface="Times New Roman"/>
                        </a:rPr>
                        <a:t>ème</a:t>
                      </a:r>
                      <a:r>
                        <a:rPr lang="fr-FR" sz="1100" b="1" dirty="0">
                          <a:solidFill>
                            <a:srgbClr val="31849B"/>
                          </a:solidFill>
                          <a:effectLst/>
                          <a:latin typeface="Arial"/>
                          <a:ea typeface="Times New Roman"/>
                          <a:cs typeface="Times New Roman"/>
                        </a:rPr>
                        <a:t> jour, du 9</a:t>
                      </a:r>
                      <a:r>
                        <a:rPr lang="fr-FR" sz="1100" b="1" baseline="30000" dirty="0">
                          <a:solidFill>
                            <a:srgbClr val="31849B"/>
                          </a:solidFill>
                          <a:effectLst/>
                          <a:latin typeface="Arial"/>
                          <a:ea typeface="Times New Roman"/>
                          <a:cs typeface="Times New Roman"/>
                        </a:rPr>
                        <a:t>ème</a:t>
                      </a:r>
                      <a:r>
                        <a:rPr lang="fr-FR" sz="1100" b="1" dirty="0">
                          <a:solidFill>
                            <a:srgbClr val="31849B"/>
                          </a:solidFill>
                          <a:effectLst/>
                          <a:latin typeface="Arial"/>
                          <a:ea typeface="Times New Roman"/>
                          <a:cs typeface="Times New Roman"/>
                        </a:rPr>
                        <a:t>  mois ou du 24</a:t>
                      </a:r>
                      <a:r>
                        <a:rPr lang="fr-FR" sz="1100" b="1" baseline="30000" dirty="0">
                          <a:solidFill>
                            <a:srgbClr val="31849B"/>
                          </a:solidFill>
                          <a:effectLst/>
                          <a:latin typeface="Arial"/>
                          <a:ea typeface="Times New Roman"/>
                          <a:cs typeface="Times New Roman"/>
                        </a:rPr>
                        <a:t>ème</a:t>
                      </a:r>
                      <a:r>
                        <a:rPr lang="fr-FR" sz="1100" b="1" dirty="0">
                          <a:solidFill>
                            <a:srgbClr val="31849B"/>
                          </a:solidFill>
                          <a:effectLst/>
                          <a:latin typeface="Arial"/>
                          <a:ea typeface="Times New Roman"/>
                          <a:cs typeface="Times New Roman"/>
                        </a:rPr>
                        <a:t> mois </a:t>
                      </a:r>
                      <a:endParaRPr lang="fr-FR" sz="1100" b="1" dirty="0">
                        <a:effectLst/>
                        <a:latin typeface="Palatino"/>
                        <a:ea typeface="Times New Roman"/>
                        <a:cs typeface="Times New Roman"/>
                      </a:endParaRPr>
                    </a:p>
                    <a:p>
                      <a:pPr>
                        <a:spcBef>
                          <a:spcPts val="600"/>
                        </a:spcBef>
                        <a:spcAft>
                          <a:spcPts val="600"/>
                        </a:spcAft>
                      </a:pPr>
                      <a:r>
                        <a:rPr lang="fr-FR" sz="1100" b="1" dirty="0">
                          <a:solidFill>
                            <a:srgbClr val="31849B"/>
                          </a:solidFill>
                          <a:effectLst/>
                          <a:latin typeface="Arial"/>
                          <a:ea typeface="Times New Roman"/>
                          <a:cs typeface="Times New Roman"/>
                        </a:rPr>
                        <a:t>1</a:t>
                      </a:r>
                      <a:r>
                        <a:rPr lang="fr-FR" sz="1100" b="1" baseline="30000" dirty="0">
                          <a:solidFill>
                            <a:srgbClr val="31849B"/>
                          </a:solidFill>
                          <a:effectLst/>
                          <a:latin typeface="Arial"/>
                          <a:ea typeface="Times New Roman"/>
                          <a:cs typeface="Times New Roman"/>
                        </a:rPr>
                        <a:t>ère</a:t>
                      </a:r>
                      <a:r>
                        <a:rPr lang="fr-FR" sz="1100" b="1" dirty="0">
                          <a:solidFill>
                            <a:srgbClr val="31849B"/>
                          </a:solidFill>
                          <a:effectLst/>
                          <a:latin typeface="Arial"/>
                          <a:ea typeface="Times New Roman"/>
                          <a:cs typeface="Times New Roman"/>
                        </a:rPr>
                        <a:t> consultation pour tuberculose,  prise en charge d’une pathologie oculaire grave, fibrose pulmonaire</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46 euros</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1</a:t>
                      </a:r>
                      <a:r>
                        <a:rPr lang="fr-FR" sz="1100" b="1" baseline="30000" dirty="0">
                          <a:effectLst/>
                          <a:latin typeface="Arial"/>
                          <a:ea typeface="Times New Roman"/>
                          <a:cs typeface="Times New Roman"/>
                        </a:rPr>
                        <a:t>er</a:t>
                      </a:r>
                      <a:r>
                        <a:rPr lang="fr-FR" sz="1100" b="1" dirty="0">
                          <a:effectLst/>
                          <a:latin typeface="Arial"/>
                          <a:ea typeface="Times New Roman"/>
                          <a:cs typeface="Times New Roman"/>
                        </a:rPr>
                        <a:t> novembre 2017</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100" b="1" dirty="0">
                          <a:solidFill>
                            <a:srgbClr val="31849B"/>
                          </a:solidFill>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solidFill>
                            <a:srgbClr val="31849B"/>
                          </a:solidFill>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solidFill>
                            <a:srgbClr val="31849B"/>
                          </a:solidFill>
                          <a:effectLst/>
                          <a:latin typeface="Arial"/>
                          <a:ea typeface="Times New Roman"/>
                          <a:cs typeface="Times New Roman"/>
                        </a:rPr>
                        <a:t>Nouveau </a:t>
                      </a:r>
                      <a:endParaRPr lang="fr-FR" sz="1100" b="1" dirty="0">
                        <a:effectLst/>
                        <a:latin typeface="Palatino"/>
                        <a:ea typeface="Times New Roman"/>
                        <a:cs typeface="Times New Roman"/>
                      </a:endParaRPr>
                    </a:p>
                    <a:p>
                      <a:pPr algn="ctr">
                        <a:spcBef>
                          <a:spcPts val="600"/>
                        </a:spcBef>
                        <a:spcAft>
                          <a:spcPts val="600"/>
                        </a:spcAft>
                      </a:pPr>
                      <a:r>
                        <a:rPr lang="fr-FR" sz="1100" b="1" i="1" dirty="0">
                          <a:solidFill>
                            <a:srgbClr val="31849B"/>
                          </a:solidFill>
                          <a:effectLst/>
                          <a:latin typeface="Arial"/>
                          <a:ea typeface="Times New Roman"/>
                          <a:cs typeface="Times New Roman"/>
                        </a:rPr>
                        <a:t>Dans certains cas, certains de ces actes existaient déjà (comme les examens obligatoires du nourrisson) </a:t>
                      </a:r>
                      <a:endParaRPr lang="fr-FR" sz="1100" b="1" dirty="0">
                        <a:effectLst/>
                        <a:latin typeface="Palatino"/>
                        <a:ea typeface="Times New Roman"/>
                        <a:cs typeface="Times New Roman"/>
                      </a:endParaRPr>
                    </a:p>
                    <a:p>
                      <a:pPr algn="ctr">
                        <a:spcBef>
                          <a:spcPts val="600"/>
                        </a:spcBef>
                        <a:spcAft>
                          <a:spcPts val="600"/>
                        </a:spcAft>
                      </a:pPr>
                      <a:r>
                        <a:rPr lang="fr-FR" sz="1100" b="1" i="1" dirty="0">
                          <a:solidFill>
                            <a:srgbClr val="31849B"/>
                          </a:solidFill>
                          <a:effectLst/>
                          <a:latin typeface="Arial"/>
                          <a:ea typeface="Times New Roman"/>
                          <a:cs typeface="Times New Roman"/>
                        </a:rPr>
                        <a:t> </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055050">
                <a:tc>
                  <a:txBody>
                    <a:bodyPr/>
                    <a:lstStyle/>
                    <a:p>
                      <a:pPr>
                        <a:spcBef>
                          <a:spcPts val="600"/>
                        </a:spcBef>
                        <a:spcAft>
                          <a:spcPts val="600"/>
                        </a:spcAft>
                      </a:pPr>
                      <a:r>
                        <a:rPr lang="fr-FR" sz="1100" b="1" dirty="0" smtClean="0">
                          <a:effectLst/>
                          <a:latin typeface="Arial"/>
                          <a:ea typeface="Times New Roman"/>
                          <a:cs typeface="Times New Roman"/>
                        </a:rPr>
                        <a:t>Consultations</a:t>
                      </a:r>
                      <a:r>
                        <a:rPr lang="fr-FR" sz="1100" b="1" baseline="0" dirty="0" smtClean="0">
                          <a:effectLst/>
                          <a:latin typeface="Arial"/>
                          <a:ea typeface="Times New Roman"/>
                          <a:cs typeface="Times New Roman"/>
                        </a:rPr>
                        <a:t> </a:t>
                      </a:r>
                      <a:r>
                        <a:rPr lang="fr-FR" sz="1100" b="1" dirty="0" smtClean="0">
                          <a:effectLst/>
                          <a:latin typeface="Arial"/>
                          <a:ea typeface="Times New Roman"/>
                          <a:cs typeface="Times New Roman"/>
                        </a:rPr>
                        <a:t>très complexes</a:t>
                      </a:r>
                      <a:endParaRPr lang="fr-FR" sz="1100" b="1" dirty="0">
                        <a:effectLst/>
                        <a:latin typeface="Palatino"/>
                        <a:ea typeface="Times New Roman"/>
                        <a:cs typeface="Times New Roman"/>
                      </a:endParaRPr>
                    </a:p>
                    <a:p>
                      <a:pPr>
                        <a:spcBef>
                          <a:spcPts val="600"/>
                        </a:spcBef>
                        <a:spcAft>
                          <a:spcPts val="600"/>
                        </a:spcAft>
                      </a:pPr>
                      <a:r>
                        <a:rPr lang="fr-FR" sz="1100" b="1" i="1" dirty="0">
                          <a:effectLst/>
                          <a:latin typeface="Arial"/>
                          <a:ea typeface="Times New Roman"/>
                          <a:cs typeface="Times New Roman"/>
                        </a:rPr>
                        <a:t>Y est intégrée la visite longue à </a:t>
                      </a:r>
                      <a:r>
                        <a:rPr lang="fr-FR" sz="1100" b="1" i="1" dirty="0" smtClean="0">
                          <a:effectLst/>
                          <a:latin typeface="Arial"/>
                          <a:ea typeface="Times New Roman"/>
                          <a:cs typeface="Times New Roman"/>
                        </a:rPr>
                        <a:t>domicile  VL (dont</a:t>
                      </a:r>
                      <a:r>
                        <a:rPr lang="fr-FR" sz="1100" b="1" i="1" baseline="0" dirty="0" smtClean="0">
                          <a:effectLst/>
                          <a:latin typeface="Arial"/>
                          <a:ea typeface="Times New Roman"/>
                          <a:cs typeface="Times New Roman"/>
                        </a:rPr>
                        <a:t> la définition va être revue  à la nomenclature) </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spcBef>
                          <a:spcPts val="600"/>
                        </a:spcBef>
                        <a:spcAft>
                          <a:spcPts val="600"/>
                        </a:spcAft>
                      </a:pPr>
                      <a:r>
                        <a:rPr lang="fr-FR" sz="1100" b="1" dirty="0">
                          <a:solidFill>
                            <a:srgbClr val="31849B"/>
                          </a:solidFill>
                          <a:effectLst/>
                          <a:latin typeface="Arial"/>
                          <a:ea typeface="Times New Roman"/>
                          <a:cs typeface="Times New Roman"/>
                        </a:rPr>
                        <a:t>Consultation d’information d’un patient et de la définition de son traitement face à un cancer ou une maladie neurologique ou neurodégénérative, face au VIH, en cas de malformation congénitale d’un nouveau-né ou du suivi d’un grand prématuré. </a:t>
                      </a:r>
                      <a:endParaRPr lang="fr-FR" sz="1100" b="1" dirty="0">
                        <a:effectLst/>
                        <a:latin typeface="Palatino"/>
                        <a:ea typeface="Times New Roman"/>
                        <a:cs typeface="Times New Roman"/>
                      </a:endParaRPr>
                    </a:p>
                    <a:p>
                      <a:pPr>
                        <a:spcBef>
                          <a:spcPts val="600"/>
                        </a:spcBef>
                        <a:spcAft>
                          <a:spcPts val="600"/>
                        </a:spcAft>
                      </a:pPr>
                      <a:r>
                        <a:rPr lang="fr-FR" sz="1100" b="1" dirty="0">
                          <a:solidFill>
                            <a:srgbClr val="31849B"/>
                          </a:solidFill>
                          <a:effectLst/>
                          <a:latin typeface="Arial"/>
                          <a:ea typeface="Times New Roman"/>
                          <a:cs typeface="Times New Roman"/>
                        </a:rPr>
                        <a:t>Consultation de synthèse pour un patient présentant une insuffisance rénale chronique terminale…</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 </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60 euros</a:t>
                      </a:r>
                      <a:endParaRPr lang="fr-FR" sz="1100" b="1" dirty="0">
                        <a:effectLst/>
                        <a:latin typeface="Palatino"/>
                        <a:ea typeface="Times New Roman"/>
                        <a:cs typeface="Times New Roman"/>
                      </a:endParaRPr>
                    </a:p>
                    <a:p>
                      <a:pPr algn="ctr">
                        <a:spcBef>
                          <a:spcPts val="600"/>
                        </a:spcBef>
                        <a:spcAft>
                          <a:spcPts val="600"/>
                        </a:spcAft>
                      </a:pPr>
                      <a:r>
                        <a:rPr lang="fr-FR" sz="1100" b="1" dirty="0">
                          <a:effectLst/>
                          <a:latin typeface="Arial"/>
                          <a:ea typeface="Times New Roman"/>
                          <a:cs typeface="Times New Roman"/>
                        </a:rPr>
                        <a:t>1</a:t>
                      </a:r>
                      <a:r>
                        <a:rPr lang="fr-FR" sz="1100" b="1" baseline="30000" dirty="0">
                          <a:effectLst/>
                          <a:latin typeface="Arial"/>
                          <a:ea typeface="Times New Roman"/>
                          <a:cs typeface="Times New Roman"/>
                        </a:rPr>
                        <a:t>er</a:t>
                      </a:r>
                      <a:r>
                        <a:rPr lang="fr-FR" sz="1100" b="1" dirty="0">
                          <a:effectLst/>
                          <a:latin typeface="Arial"/>
                          <a:ea typeface="Times New Roman"/>
                          <a:cs typeface="Times New Roman"/>
                        </a:rPr>
                        <a:t> novembre 2017</a:t>
                      </a:r>
                      <a:endParaRPr lang="fr-FR" sz="1100" b="1" dirty="0">
                        <a:effectLst/>
                        <a:latin typeface="Palatino"/>
                        <a:ea typeface="Times New Roman"/>
                        <a:cs typeface="Times New Roman"/>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100" b="1" dirty="0" smtClean="0">
                          <a:solidFill>
                            <a:srgbClr val="31849B"/>
                          </a:solidFill>
                          <a:effectLst/>
                          <a:latin typeface="Arial"/>
                          <a:ea typeface="Times New Roman"/>
                          <a:cs typeface="Times New Roman"/>
                        </a:rPr>
                        <a:t>Nouveau</a:t>
                      </a:r>
                      <a:endParaRPr lang="fr-FR" sz="1100" b="1" dirty="0">
                        <a:effectLst/>
                        <a:latin typeface="Palatino"/>
                        <a:ea typeface="Times New Roman"/>
                        <a:cs typeface="Times New Roman"/>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22803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2"/>
          <p:cNvSpPr txBox="1">
            <a:spLocks noChangeArrowheads="1"/>
          </p:cNvSpPr>
          <p:nvPr/>
        </p:nvSpPr>
        <p:spPr bwMode="auto">
          <a:xfrm>
            <a:off x="107950" y="116632"/>
            <a:ext cx="90360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ctr" anchorCtr="0" compatLnSpc="1">
            <a:prstTxWarp prst="textNoShape">
              <a:avLst/>
            </a:prstTxWarp>
          </a:bodyPr>
          <a:lstStyle>
            <a:lvl1pPr algn="ctr" defTabSz="892175" eaLnBrk="1" hangingPunct="1">
              <a:defRPr sz="2700" b="1">
                <a:solidFill>
                  <a:srgbClr val="0C419A"/>
                </a:solidFill>
                <a:latin typeface="+mj-lt"/>
                <a:ea typeface="+mj-ea"/>
                <a:cs typeface="+mj-cs"/>
              </a:defRPr>
            </a:lvl1pPr>
            <a:lvl2pPr algn="ctr" defTabSz="892175" eaLnBrk="1" hangingPunct="1">
              <a:defRPr sz="2700" b="1">
                <a:solidFill>
                  <a:srgbClr val="0C419A"/>
                </a:solidFill>
                <a:latin typeface="Arial" charset="0"/>
              </a:defRPr>
            </a:lvl2pPr>
            <a:lvl3pPr algn="ctr" defTabSz="892175" eaLnBrk="1" hangingPunct="1">
              <a:defRPr sz="2700" b="1">
                <a:solidFill>
                  <a:srgbClr val="0C419A"/>
                </a:solidFill>
                <a:latin typeface="Arial" charset="0"/>
              </a:defRPr>
            </a:lvl3pPr>
            <a:lvl4pPr algn="ctr" defTabSz="892175" eaLnBrk="1" hangingPunct="1">
              <a:defRPr sz="2700" b="1">
                <a:solidFill>
                  <a:srgbClr val="0C419A"/>
                </a:solidFill>
                <a:latin typeface="Arial" charset="0"/>
              </a:defRPr>
            </a:lvl4pPr>
            <a:lvl5pPr algn="ctr" defTabSz="892175" eaLnBrk="1" hangingPunct="1">
              <a:defRPr sz="2700" b="1">
                <a:solidFill>
                  <a:srgbClr val="0C419A"/>
                </a:solidFill>
                <a:latin typeface="Arial" charset="0"/>
              </a:defRPr>
            </a:lvl5pPr>
            <a:lvl6pPr marL="395326" algn="ctr" defTabSz="901863" fontAlgn="base">
              <a:spcBef>
                <a:spcPct val="0"/>
              </a:spcBef>
              <a:spcAft>
                <a:spcPct val="0"/>
              </a:spcAft>
              <a:defRPr sz="2700" b="1">
                <a:solidFill>
                  <a:srgbClr val="0C419A"/>
                </a:solidFill>
                <a:latin typeface="Arial" charset="0"/>
              </a:defRPr>
            </a:lvl6pPr>
            <a:lvl7pPr marL="790679" algn="ctr" defTabSz="901863" fontAlgn="base">
              <a:spcBef>
                <a:spcPct val="0"/>
              </a:spcBef>
              <a:spcAft>
                <a:spcPct val="0"/>
              </a:spcAft>
              <a:defRPr sz="2700" b="1">
                <a:solidFill>
                  <a:srgbClr val="0C419A"/>
                </a:solidFill>
                <a:latin typeface="Arial" charset="0"/>
              </a:defRPr>
            </a:lvl7pPr>
            <a:lvl8pPr marL="1186013" algn="ctr" defTabSz="901863" fontAlgn="base">
              <a:spcBef>
                <a:spcPct val="0"/>
              </a:spcBef>
              <a:spcAft>
                <a:spcPct val="0"/>
              </a:spcAft>
              <a:defRPr sz="2700" b="1">
                <a:solidFill>
                  <a:srgbClr val="0C419A"/>
                </a:solidFill>
                <a:latin typeface="Arial" charset="0"/>
              </a:defRPr>
            </a:lvl8pPr>
            <a:lvl9pPr marL="1581356" algn="ctr" defTabSz="901863" fontAlgn="base">
              <a:spcBef>
                <a:spcPct val="0"/>
              </a:spcBef>
              <a:spcAft>
                <a:spcPct val="0"/>
              </a:spcAft>
              <a:defRPr sz="2700" b="1">
                <a:solidFill>
                  <a:srgbClr val="0C419A"/>
                </a:solidFill>
                <a:latin typeface="Arial" charset="0"/>
              </a:defRPr>
            </a:lvl9pPr>
          </a:lstStyle>
          <a:p>
            <a:r>
              <a:rPr lang="fr-FR" sz="1800" u="sng" dirty="0" smtClean="0"/>
              <a:t>Exemple des consultations des enfants</a:t>
            </a:r>
            <a:endParaRPr lang="fr-FR" sz="1800" u="sng" dirty="0"/>
          </a:p>
        </p:txBody>
      </p:sp>
      <p:sp>
        <p:nvSpPr>
          <p:cNvPr id="184360" name="ZoneTexte 5"/>
          <p:cNvSpPr txBox="1">
            <a:spLocks noChangeArrowheads="1"/>
          </p:cNvSpPr>
          <p:nvPr/>
        </p:nvSpPr>
        <p:spPr bwMode="auto">
          <a:xfrm>
            <a:off x="179512" y="657007"/>
            <a:ext cx="8784976"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800100" lvl="1" indent="-342900" algn="just">
              <a:spcAft>
                <a:spcPts val="600"/>
              </a:spcAft>
              <a:buClr>
                <a:srgbClr val="92D050"/>
              </a:buClr>
              <a:buFont typeface="Wingdings" panose="05000000000000000000" pitchFamily="2" charset="2"/>
              <a:buChar char="ü"/>
              <a:defRPr/>
            </a:pPr>
            <a:endParaRPr lang="fr-FR" sz="2000" dirty="0" smtClean="0">
              <a:solidFill>
                <a:srgbClr val="003399"/>
              </a:solidFill>
              <a:latin typeface="Arial" charset="0"/>
            </a:endParaRPr>
          </a:p>
          <a:p>
            <a:pPr algn="just">
              <a:spcAft>
                <a:spcPts val="600"/>
              </a:spcAft>
              <a:buClr>
                <a:srgbClr val="92D050"/>
              </a:buClr>
              <a:buFont typeface="Wingdings" panose="05000000000000000000" pitchFamily="2" charset="2"/>
              <a:buChar char="ü"/>
              <a:defRPr/>
            </a:pPr>
            <a:endParaRPr lang="fr-FR" sz="2000" dirty="0">
              <a:solidFill>
                <a:srgbClr val="003399"/>
              </a:solidFill>
              <a:latin typeface="Arial" charset="0"/>
            </a:endParaRPr>
          </a:p>
        </p:txBody>
      </p:sp>
      <p:sp>
        <p:nvSpPr>
          <p:cNvPr id="6"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defRPr/>
            </a:pPr>
            <a:fld id="{12AB241F-050C-4F60-AAA2-C84E64DCA7AE}" type="slidenum">
              <a:rPr lang="fr-FR" smtClean="0">
                <a:solidFill>
                  <a:srgbClr val="333399"/>
                </a:solidFill>
              </a:rPr>
              <a:pPr>
                <a:defRPr/>
              </a:pPr>
              <a:t>11</a:t>
            </a:fld>
            <a:endParaRPr lang="fr-FR" dirty="0">
              <a:solidFill>
                <a:srgbClr val="333399"/>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1715756793"/>
              </p:ext>
            </p:extLst>
          </p:nvPr>
        </p:nvGraphicFramePr>
        <p:xfrm>
          <a:off x="223362" y="624463"/>
          <a:ext cx="8597110" cy="5129000"/>
        </p:xfrm>
        <a:graphic>
          <a:graphicData uri="http://schemas.openxmlformats.org/drawingml/2006/table">
            <a:tbl>
              <a:tblPr firstRow="1" firstCol="1" bandRow="1">
                <a:tableStyleId>{5C22544A-7EE6-4342-B048-85BDC9FD1C3A}</a:tableStyleId>
              </a:tblPr>
              <a:tblGrid>
                <a:gridCol w="1421866"/>
                <a:gridCol w="1999428"/>
                <a:gridCol w="1913347"/>
                <a:gridCol w="1999428"/>
                <a:gridCol w="1263041"/>
              </a:tblGrid>
              <a:tr h="284257">
                <a:tc rowSpan="2">
                  <a:txBody>
                    <a:bodyPr/>
                    <a:lstStyle/>
                    <a:p>
                      <a:pPr algn="ctr">
                        <a:lnSpc>
                          <a:spcPct val="115000"/>
                        </a:lnSpc>
                        <a:spcAft>
                          <a:spcPts val="0"/>
                        </a:spcAft>
                      </a:pPr>
                      <a:r>
                        <a:rPr lang="fr-FR" sz="1200" dirty="0" smtClean="0">
                          <a:solidFill>
                            <a:schemeClr val="tx1"/>
                          </a:solidFill>
                          <a:effectLst/>
                          <a:latin typeface="+mj-lt"/>
                        </a:rPr>
                        <a:t>Intitulé</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15000"/>
                        </a:lnSpc>
                        <a:spcAft>
                          <a:spcPts val="0"/>
                        </a:spcAft>
                      </a:pPr>
                      <a:r>
                        <a:rPr lang="fr-FR" sz="1200" dirty="0" smtClean="0">
                          <a:solidFill>
                            <a:schemeClr val="tx1"/>
                          </a:solidFill>
                          <a:effectLst/>
                          <a:latin typeface="+mj-lt"/>
                          <a:ea typeface="Calibri"/>
                          <a:cs typeface="Times New Roman"/>
                        </a:rPr>
                        <a:t>Pédiatre</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tc>
                <a:tc gridSpan="2">
                  <a:txBody>
                    <a:bodyPr/>
                    <a:lstStyle/>
                    <a:p>
                      <a:pPr algn="ctr">
                        <a:lnSpc>
                          <a:spcPct val="115000"/>
                        </a:lnSpc>
                        <a:spcAft>
                          <a:spcPts val="0"/>
                        </a:spcAft>
                      </a:pPr>
                      <a:r>
                        <a:rPr lang="fr-FR" sz="1200" dirty="0" smtClean="0">
                          <a:solidFill>
                            <a:schemeClr val="tx1"/>
                          </a:solidFill>
                          <a:effectLst/>
                          <a:latin typeface="+mj-lt"/>
                          <a:ea typeface="Calibri"/>
                          <a:cs typeface="Times New Roman"/>
                        </a:rPr>
                        <a:t>Médecin généraliste</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tc>
              </a:tr>
              <a:tr h="334653">
                <a:tc vMerge="1">
                  <a:txBody>
                    <a:bodyPr/>
                    <a:lstStyle/>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a:solidFill>
                            <a:schemeClr val="tx1"/>
                          </a:solidFill>
                          <a:effectLst/>
                          <a:latin typeface="+mj-lt"/>
                        </a:rPr>
                        <a:t>Nouvelles cotations</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dirty="0" smtClean="0">
                          <a:solidFill>
                            <a:schemeClr val="tx1"/>
                          </a:solidFill>
                          <a:effectLst/>
                          <a:latin typeface="+mj-lt"/>
                        </a:rPr>
                        <a:t>cotations </a:t>
                      </a:r>
                      <a:r>
                        <a:rPr lang="fr-FR" sz="1200" b="1" dirty="0">
                          <a:solidFill>
                            <a:schemeClr val="tx1"/>
                          </a:solidFill>
                          <a:effectLst/>
                          <a:latin typeface="+mj-lt"/>
                        </a:rPr>
                        <a:t>actuelles</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a:solidFill>
                            <a:schemeClr val="tx1"/>
                          </a:solidFill>
                          <a:effectLst/>
                          <a:latin typeface="+mj-lt"/>
                        </a:rPr>
                        <a:t>Nouvelles cotations</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dirty="0" smtClean="0">
                          <a:solidFill>
                            <a:schemeClr val="tx1"/>
                          </a:solidFill>
                          <a:effectLst/>
                          <a:latin typeface="+mj-lt"/>
                        </a:rPr>
                        <a:t>cotations </a:t>
                      </a:r>
                      <a:r>
                        <a:rPr lang="fr-FR" sz="1200" b="1" dirty="0">
                          <a:solidFill>
                            <a:schemeClr val="tx1"/>
                          </a:solidFill>
                          <a:effectLst/>
                          <a:latin typeface="+mj-lt"/>
                        </a:rPr>
                        <a:t>actuelles</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723960">
                <a:tc>
                  <a:txBody>
                    <a:bodyPr/>
                    <a:lstStyle/>
                    <a:p>
                      <a:pPr algn="ctr">
                        <a:lnSpc>
                          <a:spcPct val="115000"/>
                        </a:lnSpc>
                        <a:spcAft>
                          <a:spcPts val="0"/>
                        </a:spcAft>
                      </a:pPr>
                      <a:r>
                        <a:rPr lang="fr-FR" sz="1200" dirty="0" smtClean="0">
                          <a:solidFill>
                            <a:schemeClr val="tx1"/>
                          </a:solidFill>
                          <a:effectLst/>
                          <a:latin typeface="+mj-lt"/>
                        </a:rPr>
                        <a:t> 0-2 </a:t>
                      </a:r>
                      <a:r>
                        <a:rPr lang="fr-FR" sz="1200" dirty="0">
                          <a:solidFill>
                            <a:schemeClr val="tx1"/>
                          </a:solidFill>
                          <a:effectLst/>
                          <a:latin typeface="+mj-lt"/>
                        </a:rPr>
                        <a:t>ans</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rPr>
                        <a:t>32 €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a:t>
                      </a:r>
                      <a:r>
                        <a:rPr lang="fr-FR" sz="1200" dirty="0" smtClean="0">
                          <a:solidFill>
                            <a:schemeClr val="tx1"/>
                          </a:solidFill>
                          <a:effectLst/>
                          <a:latin typeface="+mj-lt"/>
                        </a:rPr>
                        <a:t>NFP </a:t>
                      </a:r>
                      <a:r>
                        <a:rPr lang="fr-FR" sz="1200" dirty="0">
                          <a:solidFill>
                            <a:schemeClr val="tx1"/>
                          </a:solidFill>
                          <a:effectLst/>
                          <a:latin typeface="+mj-lt"/>
                        </a:rPr>
                        <a:t>+ </a:t>
                      </a:r>
                      <a:r>
                        <a:rPr lang="fr-FR" sz="1200" dirty="0" smtClean="0">
                          <a:solidFill>
                            <a:schemeClr val="tx1"/>
                          </a:solidFill>
                          <a:effectLst/>
                          <a:latin typeface="+mj-lt"/>
                        </a:rPr>
                        <a:t>MEP**</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(28 €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OPTAM)</a:t>
                      </a:r>
                      <a:endParaRPr lang="fr-FR" sz="1200" i="1" dirty="0">
                        <a:solidFill>
                          <a:schemeClr val="tx1"/>
                        </a:solidFill>
                        <a:effectLst/>
                        <a:latin typeface="+mj-lt"/>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dirty="0" smtClean="0">
                          <a:solidFill>
                            <a:schemeClr val="tx1"/>
                          </a:solidFill>
                          <a:effectLst/>
                          <a:latin typeface="+mj-lt"/>
                        </a:rPr>
                        <a:t>31 €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a:t>
                      </a:r>
                      <a:r>
                        <a:rPr lang="fr-FR" sz="1200" dirty="0" smtClean="0">
                          <a:solidFill>
                            <a:schemeClr val="tx1"/>
                          </a:solidFill>
                          <a:effectLst/>
                          <a:latin typeface="+mj-lt"/>
                        </a:rPr>
                        <a:t>FPE+MNP**</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(28 €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CAS)</a:t>
                      </a:r>
                      <a:r>
                        <a:rPr lang="fr-FR" sz="1200" dirty="0">
                          <a:solidFill>
                            <a:schemeClr val="tx1"/>
                          </a:solidFill>
                          <a:effectLst/>
                          <a:latin typeface="+mj-lt"/>
                        </a:rPr>
                        <a:t> </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30 €</a:t>
                      </a:r>
                    </a:p>
                    <a:p>
                      <a:pPr algn="ctr">
                        <a:lnSpc>
                          <a:spcPct val="115000"/>
                        </a:lnSpc>
                        <a:spcAft>
                          <a:spcPts val="0"/>
                        </a:spcAft>
                      </a:pPr>
                      <a:r>
                        <a:rPr lang="fr-FR" sz="1200" dirty="0" smtClean="0">
                          <a:solidFill>
                            <a:schemeClr val="tx1"/>
                          </a:solidFill>
                          <a:effectLst/>
                          <a:latin typeface="+mj-lt"/>
                          <a:ea typeface="Calibri"/>
                          <a:cs typeface="Times New Roman"/>
                        </a:rPr>
                        <a:t>C + MMG** + MEG </a:t>
                      </a:r>
                    </a:p>
                    <a:p>
                      <a:pPr algn="ctr">
                        <a:lnSpc>
                          <a:spcPct val="115000"/>
                        </a:lnSpc>
                        <a:spcAft>
                          <a:spcPts val="0"/>
                        </a:spcAft>
                      </a:pPr>
                      <a:r>
                        <a:rPr lang="fr-FR" sz="1200" i="1" kern="1200" dirty="0" smtClean="0">
                          <a:solidFill>
                            <a:schemeClr val="tx1"/>
                          </a:solidFill>
                          <a:effectLst/>
                          <a:latin typeface="+mn-lt"/>
                          <a:ea typeface="+mn-ea"/>
                          <a:cs typeface="+mn-cs"/>
                        </a:rPr>
                        <a:t>(28 € </a:t>
                      </a:r>
                      <a:r>
                        <a:rPr lang="fr-FR" sz="1200" i="1" kern="1200" dirty="0" err="1" smtClean="0">
                          <a:solidFill>
                            <a:schemeClr val="tx1"/>
                          </a:solidFill>
                          <a:effectLst/>
                          <a:latin typeface="+mn-lt"/>
                          <a:ea typeface="+mn-ea"/>
                          <a:cs typeface="+mn-cs"/>
                        </a:rPr>
                        <a:t>sect</a:t>
                      </a:r>
                      <a:r>
                        <a:rPr lang="fr-FR" sz="1200" i="1" kern="1200" dirty="0" smtClean="0">
                          <a:solidFill>
                            <a:schemeClr val="tx1"/>
                          </a:solidFill>
                          <a:effectLst/>
                          <a:latin typeface="+mn-lt"/>
                          <a:ea typeface="+mn-ea"/>
                          <a:cs typeface="+mn-cs"/>
                        </a:rPr>
                        <a:t> 2 non OPTAM</a:t>
                      </a:r>
                      <a:r>
                        <a:rPr lang="fr-FR" sz="1200" kern="1200" dirty="0" smtClean="0">
                          <a:solidFill>
                            <a:schemeClr val="tx1"/>
                          </a:solidFill>
                          <a:effectLst/>
                          <a:latin typeface="+mn-lt"/>
                          <a:ea typeface="+mn-ea"/>
                          <a:cs typeface="+mn-cs"/>
                        </a:rPr>
                        <a:t>) </a:t>
                      </a:r>
                      <a:endParaRPr lang="fr-FR" sz="1200" kern="1200" dirty="0">
                        <a:solidFill>
                          <a:schemeClr val="tx1"/>
                        </a:solidFill>
                        <a:effectLst/>
                        <a:latin typeface="+mn-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28 €</a:t>
                      </a:r>
                    </a:p>
                    <a:p>
                      <a:pPr algn="ctr">
                        <a:lnSpc>
                          <a:spcPct val="115000"/>
                        </a:lnSpc>
                        <a:spcAft>
                          <a:spcPts val="0"/>
                        </a:spcAft>
                      </a:pPr>
                      <a:r>
                        <a:rPr lang="fr-FR" sz="1200" dirty="0" smtClean="0">
                          <a:solidFill>
                            <a:schemeClr val="tx1"/>
                          </a:solidFill>
                          <a:effectLst/>
                          <a:latin typeface="+mj-lt"/>
                          <a:ea typeface="Calibri"/>
                          <a:cs typeface="Times New Roman"/>
                        </a:rPr>
                        <a:t>C + MNO</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720080">
                <a:tc>
                  <a:txBody>
                    <a:bodyPr/>
                    <a:lstStyle/>
                    <a:p>
                      <a:pPr algn="ctr">
                        <a:lnSpc>
                          <a:spcPct val="115000"/>
                        </a:lnSpc>
                        <a:spcAft>
                          <a:spcPts val="0"/>
                        </a:spcAft>
                      </a:pPr>
                      <a:r>
                        <a:rPr lang="fr-FR" sz="1200" dirty="0" smtClean="0">
                          <a:solidFill>
                            <a:schemeClr val="tx1"/>
                          </a:solidFill>
                          <a:effectLst/>
                          <a:latin typeface="+mj-lt"/>
                        </a:rPr>
                        <a:t> 2-6 ans</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rPr>
                        <a:t>32 €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a:t>
                      </a:r>
                      <a:r>
                        <a:rPr lang="fr-FR" sz="1200" dirty="0" smtClean="0">
                          <a:solidFill>
                            <a:schemeClr val="tx1"/>
                          </a:solidFill>
                          <a:effectLst/>
                          <a:latin typeface="+mj-lt"/>
                        </a:rPr>
                        <a:t>NFE** </a:t>
                      </a:r>
                      <a:r>
                        <a:rPr lang="fr-FR" sz="1200" dirty="0">
                          <a:solidFill>
                            <a:schemeClr val="tx1"/>
                          </a:solidFill>
                          <a:effectLst/>
                          <a:latin typeface="+mj-lt"/>
                        </a:rPr>
                        <a:t>+ </a:t>
                      </a:r>
                      <a:r>
                        <a:rPr lang="fr-FR" sz="1200" dirty="0" smtClean="0">
                          <a:solidFill>
                            <a:schemeClr val="tx1"/>
                          </a:solidFill>
                          <a:effectLst/>
                          <a:latin typeface="+mj-lt"/>
                        </a:rPr>
                        <a:t>MEP**</a:t>
                      </a:r>
                      <a:endParaRPr lang="fr-FR" sz="1200" dirty="0">
                        <a:solidFill>
                          <a:schemeClr val="tx1"/>
                        </a:solidFill>
                        <a:effectLst/>
                        <a:latin typeface="+mj-lt"/>
                      </a:endParaRP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OPTAM)</a:t>
                      </a:r>
                      <a:endParaRPr lang="fr-FR" sz="1200" i="1" dirty="0">
                        <a:solidFill>
                          <a:schemeClr val="tx1"/>
                        </a:solidFill>
                        <a:effectLst/>
                        <a:latin typeface="+mj-lt"/>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dirty="0" smtClean="0">
                          <a:solidFill>
                            <a:schemeClr val="tx1"/>
                          </a:solidFill>
                          <a:effectLst/>
                          <a:latin typeface="+mj-lt"/>
                        </a:rPr>
                        <a:t>31 €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a:t>
                      </a:r>
                      <a:r>
                        <a:rPr lang="fr-FR" sz="1200" dirty="0" smtClean="0">
                          <a:solidFill>
                            <a:schemeClr val="tx1"/>
                          </a:solidFill>
                          <a:effectLst/>
                          <a:latin typeface="+mj-lt"/>
                        </a:rPr>
                        <a:t>MPE </a:t>
                      </a:r>
                      <a:r>
                        <a:rPr lang="fr-FR" sz="1200" dirty="0">
                          <a:solidFill>
                            <a:schemeClr val="tx1"/>
                          </a:solidFill>
                          <a:effectLst/>
                          <a:latin typeface="+mj-lt"/>
                        </a:rPr>
                        <a:t>+ MPJ</a:t>
                      </a:r>
                      <a:r>
                        <a:rPr lang="fr-FR" sz="1200" dirty="0" smtClean="0">
                          <a:solidFill>
                            <a:schemeClr val="tx1"/>
                          </a:solidFill>
                          <a:effectLst/>
                          <a:latin typeface="+mj-lt"/>
                        </a:rPr>
                        <a:t>**</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CAS </a:t>
                      </a:r>
                      <a:r>
                        <a:rPr lang="fr-FR" sz="1200" i="1" dirty="0" smtClean="0">
                          <a:solidFill>
                            <a:schemeClr val="tx1"/>
                          </a:solidFill>
                          <a:effectLst/>
                          <a:latin typeface="+mj-lt"/>
                        </a:rPr>
                        <a:t>)</a:t>
                      </a:r>
                      <a:r>
                        <a:rPr lang="fr-FR" sz="1200" dirty="0">
                          <a:solidFill>
                            <a:schemeClr val="tx1"/>
                          </a:solidFill>
                          <a:effectLst/>
                          <a:latin typeface="+mj-lt"/>
                        </a:rPr>
                        <a:t> </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30 €</a:t>
                      </a:r>
                    </a:p>
                    <a:p>
                      <a:pPr algn="ctr">
                        <a:lnSpc>
                          <a:spcPct val="115000"/>
                        </a:lnSpc>
                        <a:spcAft>
                          <a:spcPts val="0"/>
                        </a:spcAft>
                      </a:pPr>
                      <a:r>
                        <a:rPr lang="fr-FR" sz="1200" dirty="0" smtClean="0">
                          <a:solidFill>
                            <a:schemeClr val="tx1"/>
                          </a:solidFill>
                          <a:effectLst/>
                          <a:latin typeface="+mj-lt"/>
                          <a:ea typeface="Calibri"/>
                          <a:cs typeface="Times New Roman"/>
                        </a:rPr>
                        <a:t>C + MMG** + MEG</a:t>
                      </a:r>
                    </a:p>
                    <a:p>
                      <a:pPr marL="0" marR="0" indent="0" algn="ctr" defTabSz="790679" rtl="0" eaLnBrk="1" fontAlgn="auto" latinLnBrk="0" hangingPunct="1">
                        <a:lnSpc>
                          <a:spcPct val="115000"/>
                        </a:lnSpc>
                        <a:spcBef>
                          <a:spcPts val="0"/>
                        </a:spcBef>
                        <a:spcAft>
                          <a:spcPts val="0"/>
                        </a:spcAft>
                        <a:buClrTx/>
                        <a:buSzTx/>
                        <a:buFontTx/>
                        <a:buNone/>
                        <a:tabLst/>
                        <a:defRPr/>
                      </a:pPr>
                      <a:r>
                        <a:rPr lang="fr-FR" sz="1200" i="1" kern="1200" dirty="0" smtClean="0">
                          <a:solidFill>
                            <a:schemeClr val="tx1"/>
                          </a:solidFill>
                          <a:effectLst/>
                          <a:latin typeface="+mn-lt"/>
                          <a:ea typeface="+mn-ea"/>
                          <a:cs typeface="+mn-cs"/>
                        </a:rPr>
                        <a:t>(28 € </a:t>
                      </a:r>
                      <a:r>
                        <a:rPr lang="fr-FR" sz="1200" i="1" kern="1200" dirty="0" err="1" smtClean="0">
                          <a:solidFill>
                            <a:schemeClr val="tx1"/>
                          </a:solidFill>
                          <a:effectLst/>
                          <a:latin typeface="+mn-lt"/>
                          <a:ea typeface="+mn-ea"/>
                          <a:cs typeface="+mn-cs"/>
                        </a:rPr>
                        <a:t>sect</a:t>
                      </a:r>
                      <a:r>
                        <a:rPr lang="fr-FR" sz="1200" i="1" kern="1200" dirty="0" smtClean="0">
                          <a:solidFill>
                            <a:schemeClr val="tx1"/>
                          </a:solidFill>
                          <a:effectLst/>
                          <a:latin typeface="+mn-lt"/>
                          <a:ea typeface="+mn-ea"/>
                          <a:cs typeface="+mn-cs"/>
                        </a:rPr>
                        <a:t> 2 non OPTAM</a:t>
                      </a:r>
                      <a:r>
                        <a:rPr lang="fr-FR" sz="1200" kern="1200" dirty="0" smtClean="0">
                          <a:solidFill>
                            <a:schemeClr val="tx1"/>
                          </a:solidFill>
                          <a:effectLst/>
                          <a:latin typeface="+mn-lt"/>
                          <a:ea typeface="+mn-ea"/>
                          <a:cs typeface="+mn-cs"/>
                        </a:rPr>
                        <a:t>)</a:t>
                      </a:r>
                      <a:endParaRPr lang="fr-FR" sz="1200" dirty="0" smtClean="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26 €</a:t>
                      </a:r>
                    </a:p>
                    <a:p>
                      <a:pPr algn="ctr">
                        <a:lnSpc>
                          <a:spcPct val="115000"/>
                        </a:lnSpc>
                        <a:spcAft>
                          <a:spcPts val="0"/>
                        </a:spcAft>
                      </a:pPr>
                      <a:r>
                        <a:rPr lang="fr-FR" sz="1200" dirty="0" smtClean="0">
                          <a:solidFill>
                            <a:schemeClr val="tx1"/>
                          </a:solidFill>
                          <a:effectLst/>
                          <a:latin typeface="+mj-lt"/>
                          <a:ea typeface="Calibri"/>
                          <a:cs typeface="Times New Roman"/>
                        </a:rPr>
                        <a:t>C + MGE</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720080">
                <a:tc>
                  <a:txBody>
                    <a:bodyPr/>
                    <a:lstStyle/>
                    <a:p>
                      <a:pPr algn="ctr">
                        <a:lnSpc>
                          <a:spcPct val="115000"/>
                        </a:lnSpc>
                        <a:spcAft>
                          <a:spcPts val="0"/>
                        </a:spcAft>
                      </a:pPr>
                      <a:r>
                        <a:rPr lang="fr-FR" sz="1200" dirty="0" smtClean="0">
                          <a:solidFill>
                            <a:schemeClr val="tx1"/>
                          </a:solidFill>
                          <a:effectLst/>
                          <a:latin typeface="+mj-lt"/>
                        </a:rPr>
                        <a:t> 6-16 ans non adressés par MT</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rPr>
                        <a:t>28 €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NFE</a:t>
                      </a:r>
                      <a:r>
                        <a:rPr lang="fr-FR" sz="1200" dirty="0" smtClean="0">
                          <a:solidFill>
                            <a:schemeClr val="tx1"/>
                          </a:solidFill>
                          <a:effectLst/>
                          <a:latin typeface="+mj-lt"/>
                        </a:rPr>
                        <a:t>**</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OPTAM</a:t>
                      </a:r>
                      <a:r>
                        <a:rPr lang="fr-FR" sz="1200" dirty="0" smtClean="0">
                          <a:solidFill>
                            <a:schemeClr val="tx1"/>
                          </a:solidFill>
                          <a:effectLst/>
                          <a:latin typeface="+mj-lt"/>
                        </a:rPr>
                        <a:t>)</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dirty="0" smtClean="0">
                          <a:solidFill>
                            <a:schemeClr val="tx1"/>
                          </a:solidFill>
                          <a:effectLst/>
                          <a:latin typeface="+mj-lt"/>
                        </a:rPr>
                        <a:t>28 €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MPJ</a:t>
                      </a:r>
                      <a:r>
                        <a:rPr lang="fr-FR" sz="1200" dirty="0" smtClean="0">
                          <a:solidFill>
                            <a:schemeClr val="tx1"/>
                          </a:solidFill>
                          <a:effectLst/>
                          <a:latin typeface="+mj-lt"/>
                        </a:rPr>
                        <a:t>**</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CAS)</a:t>
                      </a:r>
                      <a:endParaRPr lang="fr-FR" sz="1200" i="1" dirty="0">
                        <a:solidFill>
                          <a:schemeClr val="tx1"/>
                        </a:solidFill>
                        <a:effectLst/>
                        <a:latin typeface="+mj-lt"/>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25 €</a:t>
                      </a:r>
                    </a:p>
                    <a:p>
                      <a:pPr algn="ctr">
                        <a:lnSpc>
                          <a:spcPct val="115000"/>
                        </a:lnSpc>
                        <a:spcAft>
                          <a:spcPts val="0"/>
                        </a:spcAft>
                      </a:pPr>
                      <a:r>
                        <a:rPr lang="fr-FR" sz="1200" dirty="0" smtClean="0">
                          <a:solidFill>
                            <a:schemeClr val="tx1"/>
                          </a:solidFill>
                          <a:effectLst/>
                          <a:latin typeface="+mj-lt"/>
                          <a:ea typeface="Calibri"/>
                          <a:cs typeface="Times New Roman"/>
                        </a:rPr>
                        <a:t>C + MMG** </a:t>
                      </a:r>
                    </a:p>
                    <a:p>
                      <a:pPr algn="ctr">
                        <a:lnSpc>
                          <a:spcPct val="115000"/>
                        </a:lnSpc>
                        <a:spcAft>
                          <a:spcPts val="0"/>
                        </a:spcAft>
                      </a:pPr>
                      <a:r>
                        <a:rPr lang="fr-FR" sz="1200" i="1" kern="1200" dirty="0" smtClean="0">
                          <a:solidFill>
                            <a:schemeClr val="tx1"/>
                          </a:solidFill>
                          <a:effectLst/>
                          <a:latin typeface="+mn-lt"/>
                          <a:ea typeface="+mn-ea"/>
                          <a:cs typeface="+mn-cs"/>
                        </a:rPr>
                        <a:t>(23 € </a:t>
                      </a:r>
                      <a:r>
                        <a:rPr lang="fr-FR" sz="1200" i="1" kern="1200" dirty="0" err="1" smtClean="0">
                          <a:solidFill>
                            <a:schemeClr val="tx1"/>
                          </a:solidFill>
                          <a:effectLst/>
                          <a:latin typeface="+mn-lt"/>
                          <a:ea typeface="+mn-ea"/>
                          <a:cs typeface="+mn-cs"/>
                        </a:rPr>
                        <a:t>sect</a:t>
                      </a:r>
                      <a:r>
                        <a:rPr lang="fr-FR" sz="1200" i="1" kern="1200" dirty="0" smtClean="0">
                          <a:solidFill>
                            <a:schemeClr val="tx1"/>
                          </a:solidFill>
                          <a:effectLst/>
                          <a:latin typeface="+mn-lt"/>
                          <a:ea typeface="+mn-ea"/>
                          <a:cs typeface="+mn-cs"/>
                        </a:rPr>
                        <a:t> 2 non OPTAM</a:t>
                      </a:r>
                      <a:r>
                        <a:rPr lang="fr-FR"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Calibri"/>
                        <a:cs typeface="Times New Roman"/>
                      </a:endParaRPr>
                    </a:p>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23 €</a:t>
                      </a:r>
                    </a:p>
                    <a:p>
                      <a:pPr algn="ctr">
                        <a:lnSpc>
                          <a:spcPct val="115000"/>
                        </a:lnSpc>
                        <a:spcAft>
                          <a:spcPts val="0"/>
                        </a:spcAft>
                      </a:pPr>
                      <a:r>
                        <a:rPr lang="fr-FR" sz="1200" dirty="0" smtClean="0">
                          <a:solidFill>
                            <a:schemeClr val="tx1"/>
                          </a:solidFill>
                          <a:effectLst/>
                          <a:latin typeface="+mj-lt"/>
                          <a:ea typeface="Calibri"/>
                          <a:cs typeface="Times New Roman"/>
                        </a:rPr>
                        <a:t>C</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760771">
                <a:tc>
                  <a:txBody>
                    <a:bodyPr/>
                    <a:lstStyle/>
                    <a:p>
                      <a:pPr algn="ctr">
                        <a:lnSpc>
                          <a:spcPct val="115000"/>
                        </a:lnSpc>
                        <a:spcAft>
                          <a:spcPts val="0"/>
                        </a:spcAft>
                      </a:pPr>
                      <a:r>
                        <a:rPr lang="fr-FR" sz="1200" dirty="0" smtClean="0">
                          <a:solidFill>
                            <a:schemeClr val="tx1"/>
                          </a:solidFill>
                          <a:effectLst/>
                          <a:latin typeface="+mj-lt"/>
                        </a:rPr>
                        <a:t>6-16 </a:t>
                      </a:r>
                      <a:r>
                        <a:rPr lang="fr-FR" sz="1200" dirty="0">
                          <a:solidFill>
                            <a:schemeClr val="tx1"/>
                          </a:solidFill>
                          <a:effectLst/>
                          <a:latin typeface="+mj-lt"/>
                        </a:rPr>
                        <a:t>ans adressés par </a:t>
                      </a:r>
                      <a:r>
                        <a:rPr lang="fr-FR" sz="1200" dirty="0" smtClean="0">
                          <a:solidFill>
                            <a:schemeClr val="tx1"/>
                          </a:solidFill>
                          <a:effectLst/>
                          <a:latin typeface="+mj-lt"/>
                        </a:rPr>
                        <a:t>MT</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rPr>
                        <a:t>30 €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a:t>
                      </a:r>
                      <a:r>
                        <a:rPr lang="fr-FR" sz="1200" dirty="0" smtClean="0">
                          <a:solidFill>
                            <a:schemeClr val="tx1"/>
                          </a:solidFill>
                          <a:effectLst/>
                          <a:latin typeface="+mj-lt"/>
                        </a:rPr>
                        <a:t>MPC** </a:t>
                      </a:r>
                      <a:r>
                        <a:rPr lang="fr-FR" sz="1200" dirty="0">
                          <a:solidFill>
                            <a:schemeClr val="tx1"/>
                          </a:solidFill>
                          <a:effectLst/>
                          <a:latin typeface="+mj-lt"/>
                        </a:rPr>
                        <a:t>+ </a:t>
                      </a:r>
                      <a:r>
                        <a:rPr lang="fr-FR" sz="1200" dirty="0" smtClean="0">
                          <a:solidFill>
                            <a:schemeClr val="tx1"/>
                          </a:solidFill>
                          <a:effectLst/>
                          <a:latin typeface="+mj-lt"/>
                        </a:rPr>
                        <a:t>MCS**</a:t>
                      </a:r>
                      <a:r>
                        <a:rPr lang="fr-FR" sz="1200" dirty="0">
                          <a:solidFill>
                            <a:schemeClr val="tx1"/>
                          </a:solidFill>
                          <a:effectLst/>
                          <a:latin typeface="+mj-lt"/>
                        </a:rPr>
                        <a:t> </a:t>
                      </a: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OPTAM)</a:t>
                      </a:r>
                      <a:endParaRPr lang="fr-FR" sz="1200" i="1" dirty="0">
                        <a:solidFill>
                          <a:schemeClr val="tx1"/>
                        </a:solidFill>
                        <a:effectLst/>
                        <a:latin typeface="+mj-lt"/>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dirty="0" smtClean="0">
                          <a:solidFill>
                            <a:schemeClr val="tx1"/>
                          </a:solidFill>
                          <a:effectLst/>
                          <a:latin typeface="+mj-lt"/>
                        </a:rPr>
                        <a:t>28 €</a:t>
                      </a:r>
                      <a:endParaRPr lang="fr-FR" sz="1200" b="1" dirty="0">
                        <a:solidFill>
                          <a:schemeClr val="tx1"/>
                        </a:solidFill>
                        <a:effectLst/>
                        <a:latin typeface="+mj-lt"/>
                      </a:endParaRPr>
                    </a:p>
                    <a:p>
                      <a:pPr algn="ctr">
                        <a:lnSpc>
                          <a:spcPct val="115000"/>
                        </a:lnSpc>
                        <a:spcAft>
                          <a:spcPts val="0"/>
                        </a:spcAft>
                      </a:pPr>
                      <a:r>
                        <a:rPr lang="fr-FR" sz="1200" dirty="0">
                          <a:solidFill>
                            <a:schemeClr val="tx1"/>
                          </a:solidFill>
                          <a:effectLst/>
                          <a:latin typeface="+mj-lt"/>
                        </a:rPr>
                        <a:t>CS + MPJ</a:t>
                      </a:r>
                      <a:r>
                        <a:rPr lang="fr-FR" sz="1200" dirty="0" smtClean="0">
                          <a:solidFill>
                            <a:schemeClr val="tx1"/>
                          </a:solidFill>
                          <a:effectLst/>
                          <a:latin typeface="+mj-lt"/>
                        </a:rPr>
                        <a:t>**</a:t>
                      </a:r>
                      <a:endParaRPr lang="fr-FR" sz="1200" dirty="0">
                        <a:solidFill>
                          <a:schemeClr val="tx1"/>
                        </a:solidFill>
                        <a:effectLst/>
                        <a:latin typeface="+mj-lt"/>
                      </a:endParaRPr>
                    </a:p>
                    <a:p>
                      <a:pPr algn="ctr">
                        <a:lnSpc>
                          <a:spcPct val="115000"/>
                        </a:lnSpc>
                        <a:spcAft>
                          <a:spcPts val="0"/>
                        </a:spcAft>
                      </a:pPr>
                      <a:r>
                        <a:rPr lang="fr-FR" sz="1200" i="1" dirty="0">
                          <a:solidFill>
                            <a:schemeClr val="tx1"/>
                          </a:solidFill>
                          <a:effectLst/>
                          <a:latin typeface="+mj-lt"/>
                        </a:rPr>
                        <a:t>(23 € </a:t>
                      </a:r>
                      <a:r>
                        <a:rPr lang="fr-FR" sz="1200" i="1" dirty="0" err="1">
                          <a:solidFill>
                            <a:schemeClr val="tx1"/>
                          </a:solidFill>
                          <a:effectLst/>
                          <a:latin typeface="+mj-lt"/>
                        </a:rPr>
                        <a:t>sect</a:t>
                      </a:r>
                      <a:r>
                        <a:rPr lang="fr-FR" sz="1200" i="1" dirty="0">
                          <a:solidFill>
                            <a:schemeClr val="tx1"/>
                          </a:solidFill>
                          <a:effectLst/>
                          <a:latin typeface="+mj-lt"/>
                        </a:rPr>
                        <a:t> 2 non </a:t>
                      </a:r>
                      <a:r>
                        <a:rPr lang="fr-FR" sz="1200" i="1" dirty="0" smtClean="0">
                          <a:solidFill>
                            <a:schemeClr val="tx1"/>
                          </a:solidFill>
                          <a:effectLst/>
                          <a:latin typeface="+mj-lt"/>
                        </a:rPr>
                        <a:t>CAS</a:t>
                      </a:r>
                      <a:r>
                        <a:rPr lang="fr-FR" sz="1200" dirty="0" smtClean="0">
                          <a:solidFill>
                            <a:schemeClr val="tx1"/>
                          </a:solidFill>
                          <a:effectLst/>
                          <a:latin typeface="+mj-lt"/>
                        </a:rPr>
                        <a:t>)</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kern="1200" dirty="0" smtClean="0">
                          <a:solidFill>
                            <a:schemeClr val="tx1"/>
                          </a:solidFill>
                          <a:effectLst/>
                          <a:latin typeface="+mn-lt"/>
                          <a:ea typeface="Calibri"/>
                          <a:cs typeface="Times New Roman"/>
                        </a:rPr>
                        <a:t>30 €</a:t>
                      </a:r>
                    </a:p>
                    <a:p>
                      <a:pPr algn="ctr">
                        <a:lnSpc>
                          <a:spcPct val="115000"/>
                        </a:lnSpc>
                        <a:spcAft>
                          <a:spcPts val="0"/>
                        </a:spcAft>
                      </a:pPr>
                      <a:r>
                        <a:rPr lang="fr-FR" sz="1200" kern="1200" dirty="0" smtClean="0">
                          <a:solidFill>
                            <a:schemeClr val="tx1"/>
                          </a:solidFill>
                          <a:effectLst/>
                          <a:latin typeface="+mn-lt"/>
                          <a:ea typeface="Calibri"/>
                          <a:cs typeface="Times New Roman"/>
                        </a:rPr>
                        <a:t>C + MMG + MCG </a:t>
                      </a:r>
                    </a:p>
                    <a:p>
                      <a:pPr algn="ctr">
                        <a:lnSpc>
                          <a:spcPct val="115000"/>
                        </a:lnSpc>
                        <a:spcAft>
                          <a:spcPts val="0"/>
                        </a:spcAft>
                      </a:pPr>
                      <a:r>
                        <a:rPr lang="fr-FR" sz="1200" i="1" kern="1200" dirty="0" smtClean="0">
                          <a:solidFill>
                            <a:schemeClr val="tx1"/>
                          </a:solidFill>
                          <a:effectLst/>
                          <a:latin typeface="+mn-lt"/>
                          <a:ea typeface="+mn-ea"/>
                          <a:cs typeface="+mn-cs"/>
                        </a:rPr>
                        <a:t>(23 € </a:t>
                      </a:r>
                      <a:r>
                        <a:rPr lang="fr-FR" sz="1200" i="1" kern="1200" dirty="0" err="1" smtClean="0">
                          <a:solidFill>
                            <a:schemeClr val="tx1"/>
                          </a:solidFill>
                          <a:effectLst/>
                          <a:latin typeface="+mn-lt"/>
                          <a:ea typeface="+mn-ea"/>
                          <a:cs typeface="+mn-cs"/>
                        </a:rPr>
                        <a:t>sect</a:t>
                      </a:r>
                      <a:r>
                        <a:rPr lang="fr-FR" sz="1200" i="1" kern="1200" smtClean="0">
                          <a:solidFill>
                            <a:schemeClr val="tx1"/>
                          </a:solidFill>
                          <a:effectLst/>
                          <a:latin typeface="+mn-lt"/>
                          <a:ea typeface="+mn-ea"/>
                          <a:cs typeface="+mn-cs"/>
                        </a:rPr>
                        <a:t> 2 non OPTAM</a:t>
                      </a:r>
                      <a:r>
                        <a:rPr lang="fr-FR" sz="1200" smtClean="0">
                          <a:solidFill>
                            <a:schemeClr val="tx1"/>
                          </a:solidFill>
                          <a:effectLst/>
                          <a:latin typeface="+mj-lt"/>
                          <a:ea typeface="Calibri"/>
                          <a:cs typeface="Times New Roman"/>
                        </a:rPr>
                        <a:t> </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23 €</a:t>
                      </a:r>
                    </a:p>
                    <a:p>
                      <a:pPr algn="ctr">
                        <a:lnSpc>
                          <a:spcPct val="115000"/>
                        </a:lnSpc>
                        <a:spcAft>
                          <a:spcPts val="0"/>
                        </a:spcAft>
                      </a:pPr>
                      <a:r>
                        <a:rPr lang="fr-FR" sz="1200" dirty="0" smtClean="0">
                          <a:solidFill>
                            <a:schemeClr val="tx1"/>
                          </a:solidFill>
                          <a:effectLst/>
                          <a:latin typeface="+mj-lt"/>
                          <a:ea typeface="Calibri"/>
                          <a:cs typeface="Times New Roman"/>
                        </a:rPr>
                        <a:t>C</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648072">
                <a:tc>
                  <a:txBody>
                    <a:bodyPr/>
                    <a:lstStyle/>
                    <a:p>
                      <a:pPr algn="ctr">
                        <a:lnSpc>
                          <a:spcPct val="115000"/>
                        </a:lnSpc>
                        <a:spcAft>
                          <a:spcPts val="0"/>
                        </a:spcAft>
                      </a:pPr>
                      <a:r>
                        <a:rPr lang="fr-FR" sz="1200" dirty="0" smtClean="0">
                          <a:solidFill>
                            <a:schemeClr val="tx1"/>
                          </a:solidFill>
                          <a:effectLst/>
                          <a:latin typeface="+mj-lt"/>
                          <a:ea typeface="Calibri"/>
                          <a:cs typeface="Times New Roman"/>
                        </a:rPr>
                        <a:t>3</a:t>
                      </a:r>
                      <a:r>
                        <a:rPr lang="fr-FR" sz="1200" baseline="0" dirty="0" smtClean="0">
                          <a:solidFill>
                            <a:schemeClr val="tx1"/>
                          </a:solidFill>
                          <a:effectLst/>
                          <a:latin typeface="+mj-lt"/>
                          <a:ea typeface="Calibri"/>
                          <a:cs typeface="Times New Roman"/>
                        </a:rPr>
                        <a:t> Examens obligatoires nourrisson</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46 €</a:t>
                      </a:r>
                    </a:p>
                    <a:p>
                      <a:pPr algn="ctr">
                        <a:lnSpc>
                          <a:spcPct val="115000"/>
                        </a:lnSpc>
                        <a:spcAft>
                          <a:spcPts val="0"/>
                        </a:spcAft>
                      </a:pPr>
                      <a:r>
                        <a:rPr lang="fr-FR" sz="1200" b="1" dirty="0" smtClean="0">
                          <a:solidFill>
                            <a:schemeClr val="tx1"/>
                          </a:solidFill>
                          <a:effectLst/>
                          <a:latin typeface="+mj-lt"/>
                          <a:ea typeface="Calibri"/>
                          <a:cs typeface="Times New Roman"/>
                        </a:rPr>
                        <a:t>COE</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algn="ctr">
                        <a:lnSpc>
                          <a:spcPct val="115000"/>
                        </a:lnSpc>
                        <a:spcAft>
                          <a:spcPts val="0"/>
                        </a:spcAft>
                      </a:pPr>
                      <a:r>
                        <a:rPr lang="fr-FR" sz="1200" b="1" kern="1200" dirty="0" smtClean="0">
                          <a:solidFill>
                            <a:schemeClr val="dk1"/>
                          </a:solidFill>
                          <a:effectLst/>
                          <a:latin typeface="+mj-lt"/>
                          <a:ea typeface="+mn-ea"/>
                          <a:cs typeface="+mn-cs"/>
                        </a:rPr>
                        <a:t>38 €</a:t>
                      </a:r>
                    </a:p>
                    <a:p>
                      <a:pPr algn="ctr">
                        <a:lnSpc>
                          <a:spcPct val="115000"/>
                        </a:lnSpc>
                        <a:spcAft>
                          <a:spcPts val="0"/>
                        </a:spcAft>
                      </a:pPr>
                      <a:r>
                        <a:rPr lang="fr-FR" sz="1200" kern="1200" dirty="0" smtClean="0">
                          <a:solidFill>
                            <a:schemeClr val="dk1"/>
                          </a:solidFill>
                          <a:effectLst/>
                          <a:latin typeface="+mj-lt"/>
                          <a:ea typeface="+mn-ea"/>
                          <a:cs typeface="+mn-cs"/>
                        </a:rPr>
                        <a:t>CS + MBB + FPE + MNP</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46 €</a:t>
                      </a:r>
                    </a:p>
                    <a:p>
                      <a:pPr algn="ctr">
                        <a:lnSpc>
                          <a:spcPct val="115000"/>
                        </a:lnSpc>
                        <a:spcAft>
                          <a:spcPts val="0"/>
                        </a:spcAft>
                      </a:pPr>
                      <a:r>
                        <a:rPr lang="fr-FR" sz="1200" b="1" dirty="0" smtClean="0">
                          <a:solidFill>
                            <a:schemeClr val="tx1"/>
                          </a:solidFill>
                          <a:effectLst/>
                          <a:latin typeface="+mj-lt"/>
                          <a:ea typeface="Calibri"/>
                          <a:cs typeface="Times New Roman"/>
                        </a:rPr>
                        <a:t>COE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algn="ctr">
                        <a:lnSpc>
                          <a:spcPct val="115000"/>
                        </a:lnSpc>
                        <a:spcAft>
                          <a:spcPts val="0"/>
                        </a:spcAft>
                      </a:pPr>
                      <a:r>
                        <a:rPr lang="fr-FR" sz="1200" b="1" kern="1200" dirty="0" smtClean="0">
                          <a:solidFill>
                            <a:schemeClr val="dk1"/>
                          </a:solidFill>
                          <a:effectLst/>
                          <a:latin typeface="+mj-lt"/>
                          <a:ea typeface="+mn-ea"/>
                          <a:cs typeface="+mn-cs"/>
                        </a:rPr>
                        <a:t>33 €</a:t>
                      </a:r>
                    </a:p>
                    <a:p>
                      <a:pPr algn="ctr">
                        <a:lnSpc>
                          <a:spcPct val="115000"/>
                        </a:lnSpc>
                        <a:spcAft>
                          <a:spcPts val="0"/>
                        </a:spcAft>
                      </a:pPr>
                      <a:r>
                        <a:rPr lang="fr-FR" sz="1200" kern="1200" dirty="0" smtClean="0">
                          <a:solidFill>
                            <a:schemeClr val="dk1"/>
                          </a:solidFill>
                          <a:effectLst/>
                          <a:latin typeface="+mj-lt"/>
                          <a:ea typeface="+mn-ea"/>
                          <a:cs typeface="+mn-cs"/>
                        </a:rPr>
                        <a:t>C + FPE + MNO</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r h="729988">
                <a:tc>
                  <a:txBody>
                    <a:bodyPr/>
                    <a:lstStyle/>
                    <a:p>
                      <a:pPr algn="ctr">
                        <a:lnSpc>
                          <a:spcPct val="115000"/>
                        </a:lnSpc>
                        <a:spcAft>
                          <a:spcPts val="0"/>
                        </a:spcAft>
                      </a:pPr>
                      <a:r>
                        <a:rPr lang="fr-FR" sz="1200" dirty="0" smtClean="0">
                          <a:solidFill>
                            <a:schemeClr val="tx1"/>
                          </a:solidFill>
                          <a:effectLst/>
                          <a:latin typeface="+mj-lt"/>
                          <a:ea typeface="Calibri"/>
                          <a:cs typeface="Times New Roman"/>
                        </a:rPr>
                        <a:t> Entre la sortie de maternité et le 28e jour</a:t>
                      </a: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46€</a:t>
                      </a:r>
                    </a:p>
                    <a:p>
                      <a:pPr algn="ctr">
                        <a:lnSpc>
                          <a:spcPct val="115000"/>
                        </a:lnSpc>
                        <a:spcAft>
                          <a:spcPts val="0"/>
                        </a:spcAft>
                      </a:pPr>
                      <a:r>
                        <a:rPr lang="fr-FR" sz="1200" b="1" kern="1200" dirty="0" smtClean="0">
                          <a:solidFill>
                            <a:schemeClr val="tx1"/>
                          </a:solidFill>
                          <a:effectLst/>
                          <a:latin typeface="+mn-lt"/>
                          <a:ea typeface="Calibri"/>
                          <a:cs typeface="Times New Roman"/>
                        </a:rPr>
                        <a:t>CSM</a:t>
                      </a:r>
                      <a:endParaRPr lang="fr-FR" sz="1200" b="1"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FF">
                        <a:alpha val="64706"/>
                      </a:srgbClr>
                    </a:solidFill>
                  </a:tcPr>
                </a:tc>
                <a:tc>
                  <a:txBody>
                    <a:bodyPr/>
                    <a:lstStyle/>
                    <a:p>
                      <a:pPr marL="0" marR="0" indent="0" algn="ctr" defTabSz="790679" rtl="0" eaLnBrk="1" fontAlgn="auto" latinLnBrk="0" hangingPunct="1">
                        <a:lnSpc>
                          <a:spcPct val="115000"/>
                        </a:lnSpc>
                        <a:spcBef>
                          <a:spcPts val="0"/>
                        </a:spcBef>
                        <a:spcAft>
                          <a:spcPts val="0"/>
                        </a:spcAft>
                        <a:buClrTx/>
                        <a:buSzTx/>
                        <a:buFontTx/>
                        <a:buNone/>
                        <a:tabLst/>
                        <a:defRPr/>
                      </a:pPr>
                      <a:r>
                        <a:rPr lang="fr-FR" sz="1200" b="1" dirty="0" smtClean="0">
                          <a:solidFill>
                            <a:schemeClr val="tx1"/>
                          </a:solidFill>
                          <a:effectLst/>
                          <a:latin typeface="+mj-lt"/>
                          <a:ea typeface="Calibri"/>
                          <a:cs typeface="Times New Roman"/>
                        </a:rPr>
                        <a:t>38 €</a:t>
                      </a:r>
                    </a:p>
                    <a:p>
                      <a:pPr algn="ctr">
                        <a:lnSpc>
                          <a:spcPct val="115000"/>
                        </a:lnSpc>
                        <a:spcAft>
                          <a:spcPts val="0"/>
                        </a:spcAft>
                      </a:pPr>
                      <a:r>
                        <a:rPr lang="fr-FR" sz="1200" dirty="0" smtClean="0">
                          <a:solidFill>
                            <a:schemeClr val="tx1"/>
                          </a:solidFill>
                          <a:effectLst/>
                          <a:latin typeface="+mj-lt"/>
                          <a:ea typeface="Calibri"/>
                          <a:cs typeface="Times New Roman"/>
                        </a:rPr>
                        <a:t>CS + FPE + MNP** + MBB</a:t>
                      </a:r>
                    </a:p>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solidFill>
                  </a:tcPr>
                </a:tc>
                <a:tc>
                  <a:txBody>
                    <a:bodyPr/>
                    <a:lstStyle/>
                    <a:p>
                      <a:pPr algn="ctr">
                        <a:lnSpc>
                          <a:spcPct val="115000"/>
                        </a:lnSpc>
                        <a:spcAft>
                          <a:spcPts val="0"/>
                        </a:spcAft>
                      </a:pPr>
                      <a:r>
                        <a:rPr lang="fr-FR" sz="1200" b="1" dirty="0" smtClean="0">
                          <a:solidFill>
                            <a:schemeClr val="tx1"/>
                          </a:solidFill>
                          <a:effectLst/>
                          <a:latin typeface="+mj-lt"/>
                          <a:ea typeface="Calibri"/>
                          <a:cs typeface="Times New Roman"/>
                        </a:rPr>
                        <a:t>30€</a:t>
                      </a:r>
                    </a:p>
                    <a:p>
                      <a:pPr algn="ctr">
                        <a:lnSpc>
                          <a:spcPct val="115000"/>
                        </a:lnSpc>
                        <a:spcAft>
                          <a:spcPts val="0"/>
                        </a:spcAft>
                      </a:pPr>
                      <a:r>
                        <a:rPr lang="fr-FR" sz="1200" b="0" dirty="0" smtClean="0">
                          <a:solidFill>
                            <a:schemeClr val="tx1"/>
                          </a:solidFill>
                          <a:effectLst/>
                          <a:latin typeface="+mj-lt"/>
                          <a:ea typeface="Calibri"/>
                          <a:cs typeface="Times New Roman"/>
                        </a:rPr>
                        <a:t>C+MMG**+MEG</a:t>
                      </a:r>
                    </a:p>
                    <a:p>
                      <a:pPr algn="ctr">
                        <a:lnSpc>
                          <a:spcPct val="115000"/>
                        </a:lnSpc>
                        <a:spcAft>
                          <a:spcPts val="0"/>
                        </a:spcAft>
                      </a:pPr>
                      <a:endParaRPr lang="fr-FR" sz="1200" b="1" dirty="0" smtClean="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B3FF"/>
                    </a:solidFill>
                  </a:tcPr>
                </a:tc>
                <a:tc>
                  <a:txBody>
                    <a:bodyPr/>
                    <a:lstStyle/>
                    <a:p>
                      <a:pPr marL="0" marR="0" indent="0" algn="ctr" defTabSz="790679" rtl="0" eaLnBrk="1" fontAlgn="auto" latinLnBrk="0" hangingPunct="1">
                        <a:lnSpc>
                          <a:spcPct val="115000"/>
                        </a:lnSpc>
                        <a:spcBef>
                          <a:spcPts val="0"/>
                        </a:spcBef>
                        <a:spcAft>
                          <a:spcPts val="0"/>
                        </a:spcAft>
                        <a:buClrTx/>
                        <a:buSzTx/>
                        <a:buFontTx/>
                        <a:buNone/>
                        <a:tabLst/>
                        <a:defRPr/>
                      </a:pPr>
                      <a:r>
                        <a:rPr lang="fr-FR" sz="1200" b="1" dirty="0" smtClean="0">
                          <a:solidFill>
                            <a:schemeClr val="tx1"/>
                          </a:solidFill>
                          <a:effectLst/>
                          <a:latin typeface="+mj-lt"/>
                          <a:ea typeface="Calibri"/>
                          <a:cs typeface="Times New Roman"/>
                        </a:rPr>
                        <a:t>28 €</a:t>
                      </a:r>
                    </a:p>
                    <a:p>
                      <a:pPr algn="ctr">
                        <a:lnSpc>
                          <a:spcPct val="115000"/>
                        </a:lnSpc>
                        <a:spcAft>
                          <a:spcPts val="0"/>
                        </a:spcAft>
                      </a:pPr>
                      <a:r>
                        <a:rPr lang="fr-FR" sz="1200" dirty="0" smtClean="0">
                          <a:solidFill>
                            <a:schemeClr val="tx1"/>
                          </a:solidFill>
                          <a:effectLst/>
                          <a:latin typeface="+mj-lt"/>
                          <a:ea typeface="Calibri"/>
                          <a:cs typeface="Times New Roman"/>
                        </a:rPr>
                        <a:t>C + MNO</a:t>
                      </a:r>
                    </a:p>
                    <a:p>
                      <a:pPr algn="ctr">
                        <a:lnSpc>
                          <a:spcPct val="115000"/>
                        </a:lnSpc>
                        <a:spcAft>
                          <a:spcPts val="0"/>
                        </a:spcAft>
                      </a:pPr>
                      <a:endParaRPr lang="fr-FR" sz="1200" dirty="0">
                        <a:solidFill>
                          <a:schemeClr val="tx1"/>
                        </a:solidFill>
                        <a:effectLst/>
                        <a:latin typeface="+mj-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FFF"/>
                    </a:solidFill>
                  </a:tcPr>
                </a:tc>
              </a:tr>
            </a:tbl>
          </a:graphicData>
        </a:graphic>
      </p:graphicFrame>
      <p:sp>
        <p:nvSpPr>
          <p:cNvPr id="3" name="Rectangle 1"/>
          <p:cNvSpPr>
            <a:spLocks noChangeArrowheads="1"/>
          </p:cNvSpPr>
          <p:nvPr/>
        </p:nvSpPr>
        <p:spPr bwMode="auto">
          <a:xfrm>
            <a:off x="143731" y="5816877"/>
            <a:ext cx="885653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r>
              <a:rPr lang="fr-FR" altLang="fr-FR" sz="1300" i="1" dirty="0" smtClean="0">
                <a:solidFill>
                  <a:srgbClr val="000000"/>
                </a:solidFill>
                <a:latin typeface="Arial"/>
                <a:ea typeface="MingLiU" panose="02020509000000000000" pitchFamily="49" charset="-120"/>
                <a:cs typeface="Times New Roman" pitchFamily="18" charset="0"/>
              </a:rPr>
              <a:t>**Majoration ouverte secteur 2 adhérent OPTAM ou CAS, ou consultations des enfants relevant de l’ACS ou de la CMUC et réalisées à tarif opposables. </a:t>
            </a:r>
            <a:endParaRPr lang="fr-FR" altLang="fr-FR" sz="1300" dirty="0" smtClean="0">
              <a:solidFill>
                <a:srgbClr val="000000"/>
              </a:solidFill>
              <a:latin typeface="Arial"/>
              <a:ea typeface="MingLiU" panose="02020509000000000000" pitchFamily="49" charset="-120"/>
              <a:cs typeface="Arial" pitchFamily="34" charset="0"/>
            </a:endParaRPr>
          </a:p>
        </p:txBody>
      </p:sp>
      <p:sp>
        <p:nvSpPr>
          <p:cNvPr id="7" name="Ellipse 6"/>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fr-FR" sz="2800" b="1" kern="0" dirty="0" smtClean="0">
                <a:solidFill>
                  <a:srgbClr val="FFC000"/>
                </a:solidFill>
                <a:effectLst>
                  <a:outerShdw blurRad="38100" dist="38100" dir="2700000" algn="tl">
                    <a:srgbClr val="000000">
                      <a:alpha val="43137"/>
                    </a:srgbClr>
                  </a:outerShdw>
                </a:effectLst>
                <a:cs typeface="Arial" panose="020B0604020202020204" pitchFamily="34" charset="0"/>
              </a:rPr>
              <a:t>1</a:t>
            </a:r>
            <a:endParaRPr lang="fr-FR" sz="4400" b="1" kern="0" dirty="0" smtClean="0">
              <a:solidFill>
                <a:srgbClr val="FFC000"/>
              </a:solidFill>
              <a:effectLst>
                <a:outerShdw blurRad="38100" dist="38100" dir="2700000" algn="tl">
                  <a:srgbClr val="000000">
                    <a:alpha val="43137"/>
                  </a:srgbClr>
                </a:outerShdw>
              </a:effectLst>
              <a:cs typeface="Arial" panose="020B0604020202020204" pitchFamily="34" charset="0"/>
            </a:endParaRPr>
          </a:p>
        </p:txBody>
      </p:sp>
    </p:spTree>
    <p:extLst>
      <p:ext uri="{BB962C8B-B14F-4D97-AF65-F5344CB8AC3E}">
        <p14:creationId xmlns:p14="http://schemas.microsoft.com/office/powerpoint/2010/main" val="4089459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62880" y="45442"/>
            <a:ext cx="848112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La valorisation des activités techniques  </a:t>
            </a:r>
          </a:p>
        </p:txBody>
      </p:sp>
      <p:sp>
        <p:nvSpPr>
          <p:cNvPr id="155651" name="Espace réservé du contenu 2"/>
          <p:cNvSpPr>
            <a:spLocks noGrp="1"/>
          </p:cNvSpPr>
          <p:nvPr>
            <p:ph idx="4294967295"/>
          </p:nvPr>
        </p:nvSpPr>
        <p:spPr>
          <a:xfrm>
            <a:off x="179388" y="476672"/>
            <a:ext cx="8734425" cy="4681066"/>
          </a:xfrm>
          <a:prstGeom prst="rect">
            <a:avLst/>
          </a:prstGeom>
        </p:spPr>
        <p:txBody>
          <a:bodyPr/>
          <a:lstStyle/>
          <a:p>
            <a:pPr lvl="0">
              <a:buFont typeface="Wingdings" panose="05000000000000000000" pitchFamily="2" charset="2"/>
              <a:buChar char="§"/>
            </a:pPr>
            <a:endParaRPr lang="fr-FR" sz="1400" b="0" dirty="0" smtClean="0"/>
          </a:p>
          <a:p>
            <a:pPr lvl="0" algn="just">
              <a:buFont typeface="Wingdings" panose="05000000000000000000" pitchFamily="2" charset="2"/>
              <a:buChar char="§"/>
            </a:pPr>
            <a:r>
              <a:rPr lang="fr-FR" sz="1600" dirty="0" smtClean="0"/>
              <a:t>Valorisation de l’activité technique des médecins et notamment des conditions d’exercice particulier des spécialités dites de plateau technique lourd (chirurgie, anesthésie-réanimation, gynécologie obstétrique)  </a:t>
            </a:r>
          </a:p>
          <a:p>
            <a:pPr marL="0" lvl="0" indent="0" algn="just">
              <a:buNone/>
            </a:pPr>
            <a:endParaRPr lang="fr-FR" sz="1800"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12</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1</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744629179"/>
              </p:ext>
            </p:extLst>
          </p:nvPr>
        </p:nvGraphicFramePr>
        <p:xfrm>
          <a:off x="467544" y="1628800"/>
          <a:ext cx="8076346" cy="4418544"/>
        </p:xfrm>
        <a:graphic>
          <a:graphicData uri="http://schemas.openxmlformats.org/drawingml/2006/table">
            <a:tbl>
              <a:tblPr firstRow="1" firstCol="1" bandRow="1"/>
              <a:tblGrid>
                <a:gridCol w="5412050"/>
                <a:gridCol w="2664296"/>
              </a:tblGrid>
              <a:tr h="247701">
                <a:tc>
                  <a:txBody>
                    <a:bodyPr/>
                    <a:lstStyle/>
                    <a:p>
                      <a:pPr marL="0" algn="ctr" defTabSz="790679" rtl="0" eaLnBrk="1" latinLnBrk="0" hangingPunct="1">
                        <a:spcBef>
                          <a:spcPts val="600"/>
                        </a:spcBef>
                        <a:spcAft>
                          <a:spcPts val="600"/>
                        </a:spcAft>
                      </a:pPr>
                      <a:r>
                        <a:rPr lang="fr-FR" sz="1300" b="1" kern="1200" dirty="0" smtClean="0">
                          <a:solidFill>
                            <a:srgbClr val="FFFFFF"/>
                          </a:solidFill>
                          <a:effectLst/>
                          <a:latin typeface="Calibri" panose="020F0502020204030204" pitchFamily="34" charset="0"/>
                          <a:ea typeface="Times New Roman"/>
                          <a:cs typeface="Calibri" panose="020F0502020204030204" pitchFamily="34" charset="0"/>
                        </a:rPr>
                        <a:t>Mesures </a:t>
                      </a:r>
                      <a:endParaRPr lang="fr-FR" sz="1300" b="1" kern="1200" dirty="0">
                        <a:solidFill>
                          <a:srgbClr val="FFFFFF"/>
                        </a:solidFill>
                        <a:effectLst/>
                        <a:latin typeface="Calibri" panose="020F0502020204030204" pitchFamily="34" charset="0"/>
                        <a:ea typeface="Times New Roman"/>
                        <a:cs typeface="Calibri" panose="020F0502020204030204" pitchFamily="34" charset="0"/>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300" b="1" dirty="0" smtClean="0">
                          <a:solidFill>
                            <a:srgbClr val="FFFFFF"/>
                          </a:solidFill>
                          <a:effectLst/>
                          <a:latin typeface="Calibri" panose="020F0502020204030204" pitchFamily="34" charset="0"/>
                          <a:ea typeface="Times New Roman"/>
                          <a:cs typeface="Calibri" panose="020F0502020204030204" pitchFamily="34" charset="0"/>
                        </a:rPr>
                        <a:t> </a:t>
                      </a:r>
                      <a:r>
                        <a:rPr lang="fr-FR" sz="1300" b="1" dirty="0">
                          <a:solidFill>
                            <a:srgbClr val="FFFFFF"/>
                          </a:solidFill>
                          <a:effectLst/>
                          <a:latin typeface="Calibri" panose="020F0502020204030204" pitchFamily="34" charset="0"/>
                          <a:ea typeface="Times New Roman"/>
                          <a:cs typeface="Calibri" panose="020F0502020204030204" pitchFamily="34" charset="0"/>
                        </a:rPr>
                        <a:t>calendrier</a:t>
                      </a:r>
                      <a:endParaRPr lang="fr-FR" sz="1300" b="1" dirty="0">
                        <a:effectLst/>
                        <a:latin typeface="Calibri" panose="020F0502020204030204" pitchFamily="34" charset="0"/>
                        <a:ea typeface="Times New Roman"/>
                        <a:cs typeface="Calibri" panose="020F0502020204030204" pitchFamily="34" charset="0"/>
                      </a:endParaRPr>
                    </a:p>
                  </a:txBody>
                  <a:tcPr marL="51559" marR="51559"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r>
              <a:tr h="1408483">
                <a:tc>
                  <a:txBody>
                    <a:bodyPr/>
                    <a:lstStyle/>
                    <a:p>
                      <a:pPr marL="0" algn="just" defTabSz="790679" rtl="0" eaLnBrk="1" latinLnBrk="0" hangingPunct="1">
                        <a:spcBef>
                          <a:spcPts val="600"/>
                        </a:spcBef>
                        <a:spcAft>
                          <a:spcPts val="600"/>
                        </a:spcAft>
                      </a:pPr>
                      <a:r>
                        <a:rPr lang="fr-FR" sz="1300" b="1" kern="1200" dirty="0" smtClean="0">
                          <a:solidFill>
                            <a:srgbClr val="31849B"/>
                          </a:solidFill>
                          <a:effectLst/>
                          <a:latin typeface="Calibri" panose="020F0502020204030204" pitchFamily="34" charset="0"/>
                          <a:ea typeface="Times New Roman"/>
                          <a:cs typeface="Calibri" panose="020F0502020204030204" pitchFamily="34" charset="0"/>
                        </a:rPr>
                        <a:t>Mieux valoriser certains actes thérapeutiques non répétitifs sanglants réalisés en bloc opératoire sous anesthésie générale ou loco régionale pratiqués par les chirurgiens ou gynécologues obstétriciens  : extension du périmètre d’application des modificateur J et K à 270 actes  </a:t>
                      </a:r>
                      <a:endParaRPr lang="fr-FR" sz="1300" b="1" kern="1200" dirty="0">
                        <a:solidFill>
                          <a:srgbClr val="31849B"/>
                        </a:solidFill>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300" b="1" dirty="0">
                          <a:effectLst/>
                          <a:latin typeface="Calibri" panose="020F0502020204030204" pitchFamily="34" charset="0"/>
                          <a:ea typeface="Times New Roman"/>
                          <a:cs typeface="Calibri" panose="020F0502020204030204" pitchFamily="34" charset="0"/>
                        </a:rPr>
                        <a:t> </a:t>
                      </a:r>
                      <a:r>
                        <a:rPr lang="fr-FR" sz="1300" b="1" dirty="0" smtClean="0">
                          <a:effectLst/>
                          <a:latin typeface="Calibri" panose="020F0502020204030204" pitchFamily="34" charset="0"/>
                          <a:ea typeface="Times New Roman"/>
                          <a:cs typeface="Calibri" panose="020F0502020204030204" pitchFamily="34" charset="0"/>
                        </a:rPr>
                        <a:t>15</a:t>
                      </a:r>
                      <a:r>
                        <a:rPr lang="fr-FR" sz="1300" b="1" baseline="0" dirty="0" smtClean="0">
                          <a:effectLst/>
                          <a:latin typeface="Calibri" panose="020F0502020204030204" pitchFamily="34" charset="0"/>
                          <a:ea typeface="Times New Roman"/>
                          <a:cs typeface="Calibri" panose="020F0502020204030204" pitchFamily="34" charset="0"/>
                        </a:rPr>
                        <a:t> juin 2017</a:t>
                      </a:r>
                      <a:endParaRPr lang="fr-FR" sz="1300" b="1" dirty="0">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188543">
                <a:tc>
                  <a:txBody>
                    <a:bodyPr/>
                    <a:lstStyle/>
                    <a:p>
                      <a:pPr algn="just">
                        <a:spcBef>
                          <a:spcPts val="600"/>
                        </a:spcBef>
                        <a:spcAft>
                          <a:spcPts val="600"/>
                        </a:spcAft>
                      </a:pPr>
                      <a:r>
                        <a:rPr lang="fr-FR" sz="1300" b="1" kern="1200" dirty="0" smtClean="0">
                          <a:solidFill>
                            <a:srgbClr val="31849B"/>
                          </a:solidFill>
                          <a:effectLst/>
                          <a:latin typeface="Calibri" panose="020F0502020204030204" pitchFamily="34" charset="0"/>
                          <a:ea typeface="Times New Roman"/>
                          <a:cs typeface="Calibri" panose="020F0502020204030204" pitchFamily="34" charset="0"/>
                        </a:rPr>
                        <a:t>Valorisation du modificateur K de 11,5%  à 20% pour les médecins de secteur 1 ou de secteur 2 adhérant à l’OPTAM CO ou quand actes facturés aux tarifs opposables pour les patients CMUC et ACS ou dans le cadre de l’urgence </a:t>
                      </a:r>
                      <a:endParaRPr lang="fr-FR" sz="1300" b="1" kern="1200" dirty="0">
                        <a:solidFill>
                          <a:srgbClr val="31849B"/>
                        </a:solidFill>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300" b="1" dirty="0">
                          <a:effectLst/>
                          <a:latin typeface="Calibri" panose="020F0502020204030204" pitchFamily="34" charset="0"/>
                          <a:ea typeface="Times New Roman"/>
                          <a:cs typeface="Calibri" panose="020F0502020204030204" pitchFamily="34" charset="0"/>
                        </a:rPr>
                        <a:t> </a:t>
                      </a:r>
                      <a:r>
                        <a:rPr lang="fr-FR" sz="1300" b="1" dirty="0" smtClean="0">
                          <a:effectLst/>
                          <a:latin typeface="Calibri" panose="020F0502020204030204" pitchFamily="34" charset="0"/>
                          <a:ea typeface="Times New Roman"/>
                          <a:cs typeface="Calibri" panose="020F0502020204030204" pitchFamily="34" charset="0"/>
                        </a:rPr>
                        <a:t>15</a:t>
                      </a:r>
                      <a:r>
                        <a:rPr lang="fr-FR" sz="1300" b="1" baseline="0" dirty="0" smtClean="0">
                          <a:effectLst/>
                          <a:latin typeface="Calibri" panose="020F0502020204030204" pitchFamily="34" charset="0"/>
                          <a:ea typeface="Times New Roman"/>
                          <a:cs typeface="Calibri" panose="020F0502020204030204" pitchFamily="34" charset="0"/>
                        </a:rPr>
                        <a:t> juin 2017 </a:t>
                      </a:r>
                      <a:endParaRPr lang="fr-FR" sz="1300" b="1" dirty="0">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792362">
                <a:tc>
                  <a:txBody>
                    <a:bodyPr/>
                    <a:lstStyle/>
                    <a:p>
                      <a:pPr marL="0" algn="just" defTabSz="790679" rtl="0" eaLnBrk="1" latinLnBrk="0" hangingPunct="1">
                        <a:spcBef>
                          <a:spcPts val="600"/>
                        </a:spcBef>
                        <a:spcAft>
                          <a:spcPts val="600"/>
                        </a:spcAft>
                      </a:pPr>
                      <a:r>
                        <a:rPr lang="fr-FR" sz="1300" b="1" kern="1200" dirty="0" smtClean="0">
                          <a:solidFill>
                            <a:srgbClr val="31849B"/>
                          </a:solidFill>
                          <a:effectLst/>
                          <a:latin typeface="Calibri" panose="020F0502020204030204" pitchFamily="34" charset="0"/>
                          <a:ea typeface="Times New Roman"/>
                          <a:cs typeface="Calibri" panose="020F0502020204030204" pitchFamily="34" charset="0"/>
                        </a:rPr>
                        <a:t>Valorisation du modificateur 7 (majoration pour présence permanente du médecin anesthésiste –actes d’anesthésie lourds) : passage à 6% </a:t>
                      </a:r>
                      <a:endParaRPr lang="fr-FR" sz="1300" b="1" kern="1200" dirty="0">
                        <a:solidFill>
                          <a:srgbClr val="31849B"/>
                        </a:solidFill>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300" b="1" dirty="0" smtClean="0">
                          <a:effectLst/>
                          <a:latin typeface="Calibri" panose="020F0502020204030204" pitchFamily="34" charset="0"/>
                          <a:ea typeface="Times New Roman"/>
                          <a:cs typeface="Calibri" panose="020F0502020204030204" pitchFamily="34" charset="0"/>
                        </a:rPr>
                        <a:t>15 </a:t>
                      </a:r>
                      <a:r>
                        <a:rPr lang="fr-FR" sz="1300" b="1" baseline="0" dirty="0" smtClean="0">
                          <a:effectLst/>
                          <a:latin typeface="Calibri" panose="020F0502020204030204" pitchFamily="34" charset="0"/>
                          <a:ea typeface="Times New Roman"/>
                          <a:cs typeface="Calibri" panose="020F0502020204030204" pitchFamily="34" charset="0"/>
                        </a:rPr>
                        <a:t> Juin </a:t>
                      </a:r>
                      <a:r>
                        <a:rPr lang="fr-FR" sz="1300" b="1" dirty="0" smtClean="0">
                          <a:effectLst/>
                          <a:latin typeface="Calibri" panose="020F0502020204030204" pitchFamily="34" charset="0"/>
                          <a:ea typeface="Times New Roman"/>
                          <a:cs typeface="Calibri" panose="020F0502020204030204" pitchFamily="34" charset="0"/>
                        </a:rPr>
                        <a:t> 2017 </a:t>
                      </a:r>
                      <a:endParaRPr lang="fr-FR" sz="1300" b="1" dirty="0">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781455">
                <a:tc>
                  <a:txBody>
                    <a:bodyPr/>
                    <a:lstStyle/>
                    <a:p>
                      <a:pPr marL="0" algn="just" defTabSz="790679" rtl="0" eaLnBrk="1" latinLnBrk="0" hangingPunct="1">
                        <a:spcBef>
                          <a:spcPts val="600"/>
                        </a:spcBef>
                        <a:spcAft>
                          <a:spcPts val="600"/>
                        </a:spcAft>
                      </a:pPr>
                      <a:r>
                        <a:rPr lang="fr-FR" sz="1300" b="1" kern="1200" dirty="0" smtClean="0">
                          <a:solidFill>
                            <a:srgbClr val="31849B"/>
                          </a:solidFill>
                          <a:effectLst/>
                          <a:latin typeface="Calibri" panose="020F0502020204030204" pitchFamily="34" charset="0"/>
                          <a:ea typeface="Times New Roman"/>
                          <a:cs typeface="Calibri" panose="020F0502020204030204" pitchFamily="34" charset="0"/>
                        </a:rPr>
                        <a:t>Valorisations des modificateurs pour les actes réalisés en urgence en plateau technique lourds par les spécialistes PTL </a:t>
                      </a:r>
                      <a:endParaRPr lang="fr-FR" sz="1300" b="1" kern="1200" dirty="0">
                        <a:solidFill>
                          <a:srgbClr val="31849B"/>
                        </a:solidFill>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300" b="1" dirty="0" smtClean="0">
                          <a:effectLst/>
                          <a:latin typeface="Calibri" panose="020F0502020204030204" pitchFamily="34" charset="0"/>
                          <a:ea typeface="Times New Roman"/>
                          <a:cs typeface="Calibri" panose="020F0502020204030204" pitchFamily="34" charset="0"/>
                        </a:rPr>
                        <a:t>1</a:t>
                      </a:r>
                      <a:r>
                        <a:rPr lang="fr-FR" sz="1300" b="1" baseline="30000" dirty="0" smtClean="0">
                          <a:effectLst/>
                          <a:latin typeface="Calibri" panose="020F0502020204030204" pitchFamily="34" charset="0"/>
                          <a:ea typeface="Times New Roman"/>
                          <a:cs typeface="Calibri" panose="020F0502020204030204" pitchFamily="34" charset="0"/>
                        </a:rPr>
                        <a:t>ER</a:t>
                      </a:r>
                      <a:r>
                        <a:rPr lang="fr-FR" sz="1300" b="1" dirty="0" smtClean="0">
                          <a:effectLst/>
                          <a:latin typeface="Calibri" panose="020F0502020204030204" pitchFamily="34" charset="0"/>
                          <a:ea typeface="Times New Roman"/>
                          <a:cs typeface="Calibri" panose="020F0502020204030204" pitchFamily="34" charset="0"/>
                        </a:rPr>
                        <a:t> janvier</a:t>
                      </a:r>
                      <a:r>
                        <a:rPr lang="fr-FR" sz="1300" b="1" baseline="0" dirty="0" smtClean="0">
                          <a:effectLst/>
                          <a:latin typeface="Calibri" panose="020F0502020204030204" pitchFamily="34" charset="0"/>
                          <a:ea typeface="Times New Roman"/>
                          <a:cs typeface="Calibri" panose="020F0502020204030204" pitchFamily="34" charset="0"/>
                        </a:rPr>
                        <a:t> 2018 </a:t>
                      </a:r>
                      <a:endParaRPr lang="fr-FR" sz="1300" b="1" dirty="0">
                        <a:effectLst/>
                        <a:latin typeface="Calibri" panose="020F0502020204030204" pitchFamily="34" charset="0"/>
                        <a:ea typeface="Times New Roman"/>
                        <a:cs typeface="Calibri" panose="020F0502020204030204" pitchFamily="34" charset="0"/>
                      </a:endParaRPr>
                    </a:p>
                  </a:txBody>
                  <a:tcPr marL="51559" marR="51559"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8118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07307" y="57060"/>
            <a:ext cx="8424936"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Favoriser </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l’accès aux soins : une prise en charge sans délai</a:t>
            </a:r>
          </a:p>
        </p:txBody>
      </p:sp>
      <p:sp>
        <p:nvSpPr>
          <p:cNvPr id="155651" name="Espace réservé du contenu 2"/>
          <p:cNvSpPr>
            <a:spLocks noGrp="1"/>
          </p:cNvSpPr>
          <p:nvPr>
            <p:ph idx="4294967295"/>
          </p:nvPr>
        </p:nvSpPr>
        <p:spPr>
          <a:xfrm>
            <a:off x="35496" y="692150"/>
            <a:ext cx="9108504" cy="5689178"/>
          </a:xfrm>
          <a:prstGeom prst="rect">
            <a:avLst/>
          </a:prstGeom>
        </p:spPr>
        <p:txBody>
          <a:bodyPr/>
          <a:lstStyle/>
          <a:p>
            <a:pPr lvl="0" algn="just">
              <a:buFont typeface="Wingdings" panose="05000000000000000000" pitchFamily="2" charset="2"/>
              <a:buChar char="q"/>
            </a:pPr>
            <a:r>
              <a:rPr lang="fr-FR" sz="1800" dirty="0" smtClean="0"/>
              <a:t>Une </a:t>
            </a:r>
            <a:r>
              <a:rPr lang="fr-FR" sz="1800" dirty="0"/>
              <a:t>incitation financière pour la prise en charge des patients en ville sans délai, pour les médecins qui </a:t>
            </a:r>
            <a:r>
              <a:rPr lang="fr-FR" sz="1800" dirty="0" smtClean="0"/>
              <a:t>adressent </a:t>
            </a:r>
            <a:r>
              <a:rPr lang="fr-FR" sz="1800" dirty="0"/>
              <a:t>et reçoivent ces patients sous 48 </a:t>
            </a:r>
            <a:r>
              <a:rPr lang="fr-FR" sz="1800" dirty="0" smtClean="0"/>
              <a:t>heures</a:t>
            </a:r>
          </a:p>
          <a:p>
            <a:pPr marL="0" lvl="0" indent="0" algn="just">
              <a:buNone/>
            </a:pPr>
            <a:endParaRPr lang="fr-FR" sz="1000" b="0" dirty="0" smtClean="0"/>
          </a:p>
          <a:p>
            <a:pPr marL="0" indent="0" algn="just">
              <a:buNone/>
            </a:pPr>
            <a:r>
              <a:rPr lang="fr-FR" sz="1800" b="0" dirty="0"/>
              <a:t>Afin d’encourager cette prise en charge rapide des patients en ville, </a:t>
            </a:r>
            <a:r>
              <a:rPr lang="fr-FR" sz="1800" dirty="0"/>
              <a:t>2 nouveaux dispositifs sont mis en place </a:t>
            </a:r>
            <a:r>
              <a:rPr lang="fr-FR" sz="1800" dirty="0" smtClean="0"/>
              <a:t>:</a:t>
            </a:r>
          </a:p>
          <a:p>
            <a:pPr marL="0" indent="0" algn="just">
              <a:buNone/>
            </a:pPr>
            <a:endParaRPr lang="fr-FR" sz="500" dirty="0" smtClean="0"/>
          </a:p>
          <a:p>
            <a:pPr lvl="1" algn="just"/>
            <a:r>
              <a:rPr lang="fr-FR" sz="1600" b="0" dirty="0" smtClean="0"/>
              <a:t>Une </a:t>
            </a:r>
            <a:r>
              <a:rPr lang="fr-FR" sz="1600" b="1" dirty="0"/>
              <a:t>majoration de 15 euros pour les médecins co</a:t>
            </a:r>
            <a:r>
              <a:rPr lang="fr-FR" sz="1600" b="0" dirty="0"/>
              <a:t>rrespondants qui reçoivent sous 48 heures un patient adressé par son médecin traitant (MCU) et une majoration de 5 euros pour le médecin traitant qui a adressé ce patient (MUT) </a:t>
            </a:r>
            <a:endParaRPr lang="fr-FR" sz="1600" b="0" dirty="0" smtClean="0"/>
          </a:p>
          <a:p>
            <a:pPr marL="496888" lvl="1" indent="0" algn="just">
              <a:buNone/>
            </a:pPr>
            <a:endParaRPr lang="fr-FR" sz="500" b="0" dirty="0" smtClean="0"/>
          </a:p>
          <a:p>
            <a:pPr lvl="1" algn="just"/>
            <a:r>
              <a:rPr lang="fr-FR" sz="1600" b="0" dirty="0" smtClean="0"/>
              <a:t>Une </a:t>
            </a:r>
            <a:r>
              <a:rPr lang="fr-FR" sz="1600" b="0" dirty="0"/>
              <a:t>majoration de 15 euros (MRT) pour la prise en charge par le médecin traitant d’un de ses patients à la suite d’une demande du centre de régulation médicale des urgences (centre 15 ou 116 117</a:t>
            </a:r>
            <a:r>
              <a:rPr lang="fr-FR" sz="1600" b="0" dirty="0" smtClean="0"/>
              <a:t>)</a:t>
            </a:r>
          </a:p>
          <a:p>
            <a:pPr marL="0" lvl="0" indent="0" algn="just">
              <a:buNone/>
            </a:pPr>
            <a:endParaRPr lang="fr-FR" sz="1600" b="0" dirty="0"/>
          </a:p>
          <a:p>
            <a:pPr marL="0" indent="0" algn="just">
              <a:buNone/>
            </a:pPr>
            <a:r>
              <a:rPr lang="fr-FR" sz="1800" dirty="0"/>
              <a:t>Ces mesures ont toutes pour objet d’inciter les médecins libéraux à recevoir en priorité les patients qui ont besoin de consulter </a:t>
            </a:r>
            <a:r>
              <a:rPr lang="fr-FR" sz="1800" dirty="0" smtClean="0"/>
              <a:t>rapidement afin de favoriser leur prise en charge en ville.</a:t>
            </a:r>
          </a:p>
          <a:p>
            <a:pPr marL="0" indent="0" algn="just">
              <a:buNone/>
            </a:pPr>
            <a:endParaRPr lang="fr-FR" sz="1800" dirty="0" smtClean="0"/>
          </a:p>
          <a:p>
            <a:pPr algn="just"/>
            <a:r>
              <a:rPr lang="fr-FR" sz="1800" b="0" dirty="0"/>
              <a:t>Majorations applicables à compter du 1er janvier 2018 uniquement en cas de respect des tarifs opposables </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13</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2</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2407607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3179034514"/>
              </p:ext>
            </p:extLst>
          </p:nvPr>
        </p:nvGraphicFramePr>
        <p:xfrm>
          <a:off x="470835" y="1301522"/>
          <a:ext cx="8346346"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re 1"/>
          <p:cNvSpPr txBox="1">
            <a:spLocks/>
          </p:cNvSpPr>
          <p:nvPr/>
        </p:nvSpPr>
        <p:spPr bwMode="auto">
          <a:xfrm>
            <a:off x="755576" y="58308"/>
            <a:ext cx="8496944"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lvl1pPr algn="ctr" defTabSz="892175" rtl="0" eaLnBrk="1" fontAlgn="base" hangingPunct="1">
              <a:spcBef>
                <a:spcPct val="0"/>
              </a:spcBef>
              <a:spcAft>
                <a:spcPct val="0"/>
              </a:spcAft>
              <a:defRPr lang="en-US" sz="2700" b="1" i="0" dirty="0">
                <a:solidFill>
                  <a:srgbClr val="1D4896"/>
                </a:solidFill>
                <a:latin typeface="+mn-lt"/>
                <a:ea typeface="+mn-ea"/>
                <a:cs typeface="+mn-cs"/>
              </a:defRPr>
            </a:lvl1pPr>
            <a:lvl2pPr algn="ctr" defTabSz="892175" rtl="0" eaLnBrk="1" fontAlgn="base" hangingPunct="1">
              <a:spcBef>
                <a:spcPct val="0"/>
              </a:spcBef>
              <a:spcAft>
                <a:spcPct val="0"/>
              </a:spcAft>
              <a:defRPr sz="2700" b="1">
                <a:solidFill>
                  <a:srgbClr val="0C419A"/>
                </a:solidFill>
                <a:latin typeface="Arial" charset="0"/>
              </a:defRPr>
            </a:lvl2pPr>
            <a:lvl3pPr algn="ctr" defTabSz="892175" rtl="0" eaLnBrk="1" fontAlgn="base" hangingPunct="1">
              <a:spcBef>
                <a:spcPct val="0"/>
              </a:spcBef>
              <a:spcAft>
                <a:spcPct val="0"/>
              </a:spcAft>
              <a:defRPr sz="2700" b="1">
                <a:solidFill>
                  <a:srgbClr val="0C419A"/>
                </a:solidFill>
                <a:latin typeface="Arial" charset="0"/>
              </a:defRPr>
            </a:lvl3pPr>
            <a:lvl4pPr algn="ctr" defTabSz="892175" rtl="0" eaLnBrk="1" fontAlgn="base" hangingPunct="1">
              <a:spcBef>
                <a:spcPct val="0"/>
              </a:spcBef>
              <a:spcAft>
                <a:spcPct val="0"/>
              </a:spcAft>
              <a:defRPr sz="2700" b="1">
                <a:solidFill>
                  <a:srgbClr val="0C419A"/>
                </a:solidFill>
                <a:latin typeface="Arial" charset="0"/>
              </a:defRPr>
            </a:lvl4pPr>
            <a:lvl5pPr algn="ctr" defTabSz="892175" rtl="0" eaLnBrk="1" fontAlgn="base" hangingPunct="1">
              <a:spcBef>
                <a:spcPct val="0"/>
              </a:spcBef>
              <a:spcAft>
                <a:spcPct val="0"/>
              </a:spcAft>
              <a:defRPr sz="2700" b="1">
                <a:solidFill>
                  <a:srgbClr val="0C419A"/>
                </a:solidFill>
                <a:latin typeface="Arial" charset="0"/>
              </a:defRPr>
            </a:lvl5pPr>
            <a:lvl6pPr marL="395326" algn="ctr" defTabSz="901863" rtl="0" eaLnBrk="1" fontAlgn="base" hangingPunct="1">
              <a:spcBef>
                <a:spcPct val="0"/>
              </a:spcBef>
              <a:spcAft>
                <a:spcPct val="0"/>
              </a:spcAft>
              <a:defRPr sz="2700" b="1">
                <a:solidFill>
                  <a:srgbClr val="0C419A"/>
                </a:solidFill>
                <a:latin typeface="Arial" charset="0"/>
              </a:defRPr>
            </a:lvl6pPr>
            <a:lvl7pPr marL="790679" algn="ctr" defTabSz="901863" rtl="0" eaLnBrk="1" fontAlgn="base" hangingPunct="1">
              <a:spcBef>
                <a:spcPct val="0"/>
              </a:spcBef>
              <a:spcAft>
                <a:spcPct val="0"/>
              </a:spcAft>
              <a:defRPr sz="2700" b="1">
                <a:solidFill>
                  <a:srgbClr val="0C419A"/>
                </a:solidFill>
                <a:latin typeface="Arial" charset="0"/>
              </a:defRPr>
            </a:lvl7pPr>
            <a:lvl8pPr marL="1186013" algn="ctr" defTabSz="901863" rtl="0" eaLnBrk="1" fontAlgn="base" hangingPunct="1">
              <a:spcBef>
                <a:spcPct val="0"/>
              </a:spcBef>
              <a:spcAft>
                <a:spcPct val="0"/>
              </a:spcAft>
              <a:defRPr sz="2700" b="1">
                <a:solidFill>
                  <a:srgbClr val="0C419A"/>
                </a:solidFill>
                <a:latin typeface="Arial" charset="0"/>
              </a:defRPr>
            </a:lvl8pPr>
            <a:lvl9pPr marL="1581356" algn="ctr" defTabSz="901863" rtl="0" eaLnBrk="1" fontAlgn="base" hangingPunct="1">
              <a:spcBef>
                <a:spcPct val="0"/>
              </a:spcBef>
              <a:spcAft>
                <a:spcPct val="0"/>
              </a:spcAft>
              <a:defRPr sz="2700" b="1">
                <a:solidFill>
                  <a:srgbClr val="0C419A"/>
                </a:solidFill>
                <a:latin typeface="Arial" charset="0"/>
              </a:defRPr>
            </a:lvl9p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Favoriser l’accès aux soins : une meilleure répartition (1/4)</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7" name="Ellipse 6"/>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2</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8" name="Rectangle 7"/>
          <p:cNvSpPr/>
          <p:nvPr/>
        </p:nvSpPr>
        <p:spPr>
          <a:xfrm>
            <a:off x="304586" y="692696"/>
            <a:ext cx="8496944" cy="646331"/>
          </a:xfrm>
          <a:prstGeom prst="rect">
            <a:avLst/>
          </a:prstGeom>
        </p:spPr>
        <p:txBody>
          <a:bodyPr wrap="square">
            <a:spAutoFit/>
          </a:bodyPr>
          <a:lstStyle/>
          <a:p>
            <a:pPr marL="325438" lvl="0" indent="-325438" algn="just" defTabSz="892175">
              <a:spcBef>
                <a:spcPct val="20000"/>
              </a:spcBef>
              <a:buClr>
                <a:srgbClr val="99CC00"/>
              </a:buClr>
              <a:buFont typeface="Wingdings" pitchFamily="2" charset="2"/>
              <a:buChar char="q"/>
            </a:pPr>
            <a:r>
              <a:rPr lang="fr-FR" b="1" kern="0" dirty="0">
                <a:solidFill>
                  <a:srgbClr val="0C419A"/>
                </a:solidFill>
                <a:latin typeface="Arial"/>
              </a:rPr>
              <a:t>Des mesures pour encourager une meilleure répartition des médecins partout en France : </a:t>
            </a:r>
          </a:p>
        </p:txBody>
      </p:sp>
    </p:spTree>
    <p:extLst>
      <p:ext uri="{BB962C8B-B14F-4D97-AF65-F5344CB8AC3E}">
        <p14:creationId xmlns:p14="http://schemas.microsoft.com/office/powerpoint/2010/main" val="63600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55576" y="58308"/>
            <a:ext cx="8496944"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Favoriser l’accès aux soins : une meilleure répartition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(2/4)</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0" y="560298"/>
            <a:ext cx="9144000" cy="5677014"/>
          </a:xfrm>
          <a:prstGeom prst="rect">
            <a:avLst/>
          </a:prstGeom>
        </p:spPr>
        <p:txBody>
          <a:bodyPr/>
          <a:lstStyle/>
          <a:p>
            <a:pPr algn="just">
              <a:buFont typeface="Wingdings" pitchFamily="2" charset="2"/>
              <a:buChar char="q"/>
            </a:pPr>
            <a:endParaRPr lang="fr-FR" sz="1800" dirty="0" smtClean="0"/>
          </a:p>
          <a:p>
            <a:pPr marL="342900" lvl="0" indent="-342900" algn="just">
              <a:spcBef>
                <a:spcPts val="1200"/>
              </a:spcBef>
              <a:buFont typeface="+mj-lt"/>
              <a:buAutoNum type="arabicPeriod"/>
            </a:pPr>
            <a:r>
              <a:rPr lang="fr-FR" sz="1700" u="sng" dirty="0" smtClean="0"/>
              <a:t>Le contrat </a:t>
            </a:r>
            <a:r>
              <a:rPr lang="fr-FR" sz="1700" u="sng" dirty="0"/>
              <a:t>d’aide à l’installation des médecins (CAIM) </a:t>
            </a:r>
            <a:r>
              <a:rPr lang="fr-FR" sz="1700" dirty="0"/>
              <a:t>dans des zones caractérisées par une offre de soins </a:t>
            </a:r>
            <a:r>
              <a:rPr lang="fr-FR" sz="1700" dirty="0" smtClean="0"/>
              <a:t>insuffisante </a:t>
            </a:r>
            <a:r>
              <a:rPr lang="fr-FR" sz="1700" b="0" dirty="0" smtClean="0"/>
              <a:t>– durée 5 ans </a:t>
            </a:r>
          </a:p>
          <a:p>
            <a:pPr marL="415925" lvl="1" indent="0" algn="just">
              <a:spcBef>
                <a:spcPts val="1200"/>
              </a:spcBef>
              <a:buNone/>
            </a:pPr>
            <a:r>
              <a:rPr lang="fr-FR" sz="1600" dirty="0" smtClean="0"/>
              <a:t>Une </a:t>
            </a:r>
            <a:r>
              <a:rPr lang="fr-FR" sz="1600" dirty="0"/>
              <a:t>aide forfaitaire significativement accrue d’un montant de 50 000 </a:t>
            </a:r>
            <a:r>
              <a:rPr lang="fr-FR" sz="1600" dirty="0" smtClean="0"/>
              <a:t>euros* pour aider les médecins (secteur 1 et adhérents CAS puis OPTAM) à </a:t>
            </a:r>
            <a:r>
              <a:rPr lang="fr-FR" sz="1600" dirty="0"/>
              <a:t>faire face aux frais d’investissement générés par le début </a:t>
            </a:r>
            <a:r>
              <a:rPr lang="fr-FR" sz="1600" dirty="0" smtClean="0"/>
              <a:t>d’activité – activité en groupe, ESP*, CPTS*</a:t>
            </a:r>
          </a:p>
          <a:p>
            <a:pPr marL="342900" lvl="0" indent="-342900" algn="just">
              <a:spcBef>
                <a:spcPts val="1200"/>
              </a:spcBef>
              <a:buFont typeface="+mj-lt"/>
              <a:buAutoNum type="arabicPeriod"/>
            </a:pPr>
            <a:r>
              <a:rPr lang="fr-FR" sz="1700" u="sng" dirty="0" smtClean="0"/>
              <a:t>Le contrat </a:t>
            </a:r>
            <a:r>
              <a:rPr lang="fr-FR" sz="1700" u="sng" dirty="0"/>
              <a:t>de transition pour les médecins (COTRAM</a:t>
            </a:r>
            <a:r>
              <a:rPr lang="fr-FR" sz="1700" dirty="0"/>
              <a:t>) </a:t>
            </a:r>
            <a:r>
              <a:rPr lang="fr-FR" sz="1700" dirty="0" smtClean="0"/>
              <a:t>pour accompagner </a:t>
            </a:r>
            <a:r>
              <a:rPr lang="fr-FR" sz="1700" dirty="0"/>
              <a:t>les médecins préparant leur cessation d’activité en favorisant l’installation d’un nouveau médecin dans leur cabinet. </a:t>
            </a:r>
            <a:endParaRPr lang="fr-FR" sz="1700" dirty="0" smtClean="0"/>
          </a:p>
          <a:p>
            <a:pPr marL="415925" lvl="1" indent="0" algn="just">
              <a:spcBef>
                <a:spcPts val="1200"/>
              </a:spcBef>
              <a:buNone/>
            </a:pPr>
            <a:r>
              <a:rPr lang="fr-FR" sz="1600" dirty="0"/>
              <a:t>Conditions : médecins </a:t>
            </a:r>
            <a:r>
              <a:rPr lang="fr-FR" sz="1600" dirty="0" smtClean="0"/>
              <a:t>(&gt; </a:t>
            </a:r>
            <a:r>
              <a:rPr lang="fr-FR" sz="1600" dirty="0"/>
              <a:t>60 </a:t>
            </a:r>
            <a:r>
              <a:rPr lang="fr-FR" sz="1600" dirty="0" smtClean="0"/>
              <a:t>ans) </a:t>
            </a:r>
            <a:r>
              <a:rPr lang="fr-FR" sz="1600" dirty="0"/>
              <a:t>qui s’engagent à accompagner un confrère (&lt; 50 ans) nouvellement installé dans </a:t>
            </a:r>
            <a:r>
              <a:rPr lang="fr-FR" sz="1600" dirty="0" smtClean="0"/>
              <a:t>leur cabinet </a:t>
            </a:r>
            <a:r>
              <a:rPr lang="fr-FR" sz="1600" dirty="0"/>
              <a:t>pour toutes les démarches liées à l’installation en exercice libéral, à la gestion du cabinet et à la prise en charge des patients pendant une durée de </a:t>
            </a:r>
            <a:r>
              <a:rPr lang="fr-FR" sz="1600" dirty="0" smtClean="0"/>
              <a:t>3 ans (renouvelable 1 fois). </a:t>
            </a:r>
            <a:endParaRPr lang="fr-FR" sz="1600" dirty="0"/>
          </a:p>
          <a:p>
            <a:pPr marL="415925" lvl="1" indent="0" algn="just">
              <a:buNone/>
            </a:pPr>
            <a:r>
              <a:rPr lang="fr-FR" sz="1600" dirty="0"/>
              <a:t>Ce contrat est valorisé à hauteur de 10% des honoraires (hors dépassements d’honoraires) dans la limite d’un plafond de 20 000 euros par </a:t>
            </a:r>
            <a:r>
              <a:rPr lang="fr-FR" sz="1600" dirty="0" smtClean="0"/>
              <a:t>an (majoration possible de 20% par les ARS) . </a:t>
            </a:r>
            <a:endParaRPr lang="fr-FR" sz="1600" dirty="0"/>
          </a:p>
        </p:txBody>
      </p:sp>
      <p:sp>
        <p:nvSpPr>
          <p:cNvPr id="4" name="Espace réservé du numéro de diapositive 3"/>
          <p:cNvSpPr>
            <a:spLocks noGrp="1"/>
          </p:cNvSpPr>
          <p:nvPr>
            <p:ph type="sldNum" sz="quarter" idx="4294967295"/>
          </p:nvPr>
        </p:nvSpPr>
        <p:spPr>
          <a:xfrm>
            <a:off x="316790" y="5805264"/>
            <a:ext cx="6205405" cy="504056"/>
          </a:xfrm>
          <a:prstGeom prst="rect">
            <a:avLst/>
          </a:prstGeom>
        </p:spPr>
        <p:txBody>
          <a:bodyPr/>
          <a:lstStyle/>
          <a:p>
            <a:pPr algn="l">
              <a:defRPr/>
            </a:pPr>
            <a:r>
              <a:rPr lang="fr-FR" sz="1000" dirty="0">
                <a:solidFill>
                  <a:schemeClr val="accent2"/>
                </a:solidFill>
              </a:rPr>
              <a:t>* </a:t>
            </a:r>
            <a:r>
              <a:rPr lang="fr-FR" sz="1000" b="1" dirty="0" smtClean="0">
                <a:solidFill>
                  <a:schemeClr val="accent2"/>
                </a:solidFill>
              </a:rPr>
              <a:t>Majoration possible par l’ARS à hauteur de 20 % dans les zones particulièrement déficitaires</a:t>
            </a:r>
          </a:p>
          <a:p>
            <a:pPr algn="l">
              <a:defRPr/>
            </a:pPr>
            <a:r>
              <a:rPr lang="fr-FR" sz="1000" dirty="0" smtClean="0">
                <a:solidFill>
                  <a:schemeClr val="accent2"/>
                </a:solidFill>
              </a:rPr>
              <a:t>*</a:t>
            </a:r>
            <a:r>
              <a:rPr lang="fr-FR" sz="1000" b="1" dirty="0" smtClean="0">
                <a:solidFill>
                  <a:schemeClr val="accent2"/>
                </a:solidFill>
              </a:rPr>
              <a:t>ESP : équipe de soins primaires et CPTS : communauté professionnelle territoriale  de sant</a:t>
            </a:r>
            <a:r>
              <a:rPr lang="fr-FR" b="1" dirty="0" smtClean="0">
                <a:solidFill>
                  <a:schemeClr val="accent2"/>
                </a:solidFill>
              </a:rPr>
              <a:t>é                                                                        </a:t>
            </a:r>
          </a:p>
          <a:p>
            <a:pPr>
              <a:defRPr/>
            </a:pPr>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2</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1141649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19064" y="20298"/>
            <a:ext cx="8424936"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Favoriser l’accès aux soins : une meilleure répartition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(3/4)</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35496" y="692150"/>
            <a:ext cx="8964612" cy="5833194"/>
          </a:xfrm>
          <a:prstGeom prst="rect">
            <a:avLst/>
          </a:prstGeom>
        </p:spPr>
        <p:txBody>
          <a:bodyPr/>
          <a:lstStyle/>
          <a:p>
            <a:pPr marL="342900" lvl="0" indent="-342900" algn="just">
              <a:buFont typeface="+mj-lt"/>
              <a:buAutoNum type="arabicPeriod" startAt="3"/>
            </a:pPr>
            <a:endParaRPr lang="fr-FR" sz="1600" dirty="0" smtClean="0"/>
          </a:p>
          <a:p>
            <a:pPr marL="342900" lvl="0" indent="-342900" algn="just">
              <a:buFont typeface="+mj-lt"/>
              <a:buAutoNum type="arabicPeriod" startAt="3"/>
            </a:pPr>
            <a:r>
              <a:rPr lang="fr-FR" sz="1700" u="sng" dirty="0" smtClean="0"/>
              <a:t>Le contrat </a:t>
            </a:r>
            <a:r>
              <a:rPr lang="fr-FR" sz="1700" u="sng" dirty="0"/>
              <a:t>de stabilisation et de coordination pour les médecins (COSCOM) </a:t>
            </a:r>
            <a:r>
              <a:rPr lang="fr-FR" sz="1700" dirty="0" smtClean="0"/>
              <a:t>pour encourager </a:t>
            </a:r>
            <a:r>
              <a:rPr lang="fr-FR" sz="1700" dirty="0"/>
              <a:t>les médecins impliqués dans des démarches de prise en charge coordonnée sur un </a:t>
            </a:r>
            <a:r>
              <a:rPr lang="fr-FR" sz="1700" dirty="0" smtClean="0"/>
              <a:t>territoire (soit </a:t>
            </a:r>
            <a:r>
              <a:rPr lang="fr-FR" sz="1700" dirty="0"/>
              <a:t>par un exercice regroupé, soit en participant à une équipe de soins primaires ou à une communauté professionnelle territoriale de </a:t>
            </a:r>
            <a:r>
              <a:rPr lang="fr-FR" sz="1700" dirty="0" smtClean="0"/>
              <a:t>santé) </a:t>
            </a:r>
          </a:p>
          <a:p>
            <a:pPr marL="0" lvl="0" indent="0" algn="just">
              <a:buNone/>
            </a:pPr>
            <a:r>
              <a:rPr lang="fr-FR" sz="1700" b="1" dirty="0"/>
              <a:t> </a:t>
            </a:r>
            <a:r>
              <a:rPr lang="fr-FR" sz="1700" b="1" dirty="0" smtClean="0"/>
              <a:t>     </a:t>
            </a:r>
            <a:r>
              <a:rPr lang="fr-FR" sz="1600" b="0" dirty="0" smtClean="0"/>
              <a:t>Ce </a:t>
            </a:r>
            <a:r>
              <a:rPr lang="fr-FR" sz="1600" b="0" dirty="0"/>
              <a:t>contrat donne lieu à une valorisation forfaitaire annuelle de 5 000 euros </a:t>
            </a:r>
            <a:endParaRPr lang="fr-FR" sz="1600" b="0" dirty="0" smtClean="0"/>
          </a:p>
          <a:p>
            <a:pPr marL="415925" lvl="1" indent="0" algn="just">
              <a:buNone/>
            </a:pPr>
            <a:endParaRPr lang="fr-FR" sz="500" b="1" dirty="0"/>
          </a:p>
          <a:p>
            <a:pPr marL="415925" lvl="1" indent="0" algn="just">
              <a:buNone/>
            </a:pPr>
            <a:r>
              <a:rPr lang="fr-FR" sz="1600" dirty="0" smtClean="0"/>
              <a:t>Il valorise également l’activité </a:t>
            </a:r>
            <a:r>
              <a:rPr lang="fr-FR" sz="1600" dirty="0"/>
              <a:t>de formation par l’accueil d’étudiants en médecine dans le cadre de stages en médecine de ville (300 euros par mois en plus de l’aide actuelle </a:t>
            </a:r>
            <a:r>
              <a:rPr lang="fr-FR" sz="1600" dirty="0" smtClean="0"/>
              <a:t>accordée) et </a:t>
            </a:r>
            <a:r>
              <a:rPr lang="fr-FR" sz="1600" dirty="0"/>
              <a:t>la réalisation d’une part de l’activité libérale au sein d’hôpitaux de </a:t>
            </a:r>
            <a:r>
              <a:rPr lang="fr-FR" sz="1600" dirty="0" smtClean="0"/>
              <a:t>proximité (</a:t>
            </a:r>
            <a:r>
              <a:rPr lang="fr-FR" sz="1600" dirty="0"/>
              <a:t>1 250 euros par </a:t>
            </a:r>
            <a:r>
              <a:rPr lang="fr-FR" sz="1600" dirty="0" smtClean="0"/>
              <a:t>an) - Majoration </a:t>
            </a:r>
            <a:r>
              <a:rPr lang="fr-FR" sz="1600" dirty="0"/>
              <a:t>possible de </a:t>
            </a:r>
            <a:r>
              <a:rPr lang="fr-FR" sz="1600" dirty="0" smtClean="0"/>
              <a:t>ces aides de 20</a:t>
            </a:r>
            <a:r>
              <a:rPr lang="fr-FR" sz="1600" dirty="0"/>
              <a:t>% par les </a:t>
            </a:r>
            <a:r>
              <a:rPr lang="fr-FR" sz="1600" dirty="0" smtClean="0"/>
              <a:t>ARS .</a:t>
            </a:r>
          </a:p>
          <a:p>
            <a:pPr marL="415925" lvl="1" indent="0" algn="just">
              <a:buNone/>
            </a:pPr>
            <a:r>
              <a:rPr lang="fr-FR" sz="1600" dirty="0" smtClean="0"/>
              <a:t> </a:t>
            </a:r>
            <a:endParaRPr lang="fr-FR" sz="1600" dirty="0"/>
          </a:p>
          <a:p>
            <a:pPr marL="342900" indent="-342900" algn="just">
              <a:spcBef>
                <a:spcPts val="600"/>
              </a:spcBef>
              <a:buFont typeface="+mj-lt"/>
              <a:buAutoNum type="arabicPeriod" startAt="3"/>
            </a:pPr>
            <a:r>
              <a:rPr lang="fr-FR" sz="1700" u="sng" dirty="0" smtClean="0"/>
              <a:t>Le contrat </a:t>
            </a:r>
            <a:r>
              <a:rPr lang="fr-FR" sz="1700" u="sng" dirty="0"/>
              <a:t>de solidarité territoriale médecin (CSTM) </a:t>
            </a:r>
            <a:r>
              <a:rPr lang="fr-FR" sz="1700" dirty="0"/>
              <a:t>pour encourager l’activité à temps partiel (avec un minimum de 10 jours par an – contre 28 précédemment) de médecins en soutien de leurs confrères exerçant dans des zones </a:t>
            </a:r>
            <a:r>
              <a:rPr lang="fr-FR" sz="1700" dirty="0" err="1"/>
              <a:t>sous-dotées</a:t>
            </a:r>
            <a:r>
              <a:rPr lang="fr-FR" sz="1700" dirty="0"/>
              <a:t>. </a:t>
            </a:r>
            <a:endParaRPr lang="fr-FR" sz="1700" dirty="0" smtClean="0"/>
          </a:p>
          <a:p>
            <a:pPr marL="0" indent="0" algn="just">
              <a:spcBef>
                <a:spcPts val="600"/>
              </a:spcBef>
              <a:buNone/>
            </a:pPr>
            <a:endParaRPr lang="fr-FR" sz="1000" dirty="0" smtClean="0"/>
          </a:p>
          <a:p>
            <a:pPr marL="415925" lvl="1" indent="0" algn="just">
              <a:buNone/>
            </a:pPr>
            <a:r>
              <a:rPr lang="fr-FR" sz="1600" dirty="0"/>
              <a:t>Il prévoit une aide correspondant à 10% des honoraires liés à l’activité dans la zone concernée, dans la limite d’un plafond de 20 000 euros par an. Majoration possible de ces aides </a:t>
            </a:r>
            <a:r>
              <a:rPr lang="fr-FR" sz="1600" dirty="0" smtClean="0"/>
              <a:t>de 20</a:t>
            </a:r>
            <a:r>
              <a:rPr lang="fr-FR" sz="1600" dirty="0"/>
              <a:t>% par les </a:t>
            </a:r>
            <a:r>
              <a:rPr lang="fr-FR" sz="1600" dirty="0" smtClean="0"/>
              <a:t>ARS </a:t>
            </a:r>
            <a:endParaRPr lang="fr-FR" sz="1600"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16</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2</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211612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47056" y="20298"/>
            <a:ext cx="8496944" cy="5148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Favoriser l’accès aux soins : une meilleure répartition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(4/4)</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35496" y="692150"/>
            <a:ext cx="9001000" cy="5401146"/>
          </a:xfrm>
          <a:prstGeom prst="rect">
            <a:avLst/>
          </a:prstGeom>
        </p:spPr>
        <p:txBody>
          <a:bodyPr/>
          <a:lstStyle/>
          <a:p>
            <a:pPr marL="0" lvl="0" indent="0" algn="just">
              <a:spcBef>
                <a:spcPts val="600"/>
              </a:spcBef>
              <a:buNone/>
            </a:pPr>
            <a:endParaRPr lang="fr-FR" sz="500" dirty="0" smtClean="0"/>
          </a:p>
          <a:p>
            <a:pPr lvl="0" algn="just">
              <a:spcBef>
                <a:spcPts val="600"/>
              </a:spcBef>
              <a:buFont typeface="Wingdings" panose="05000000000000000000" pitchFamily="2" charset="2"/>
              <a:buChar char="q"/>
            </a:pPr>
            <a:r>
              <a:rPr lang="fr-FR" sz="1700" dirty="0" smtClean="0"/>
              <a:t>Les options démographie souscrites sous l’empire de la convention de 2011 se poursuivent jusqu’à leur terme </a:t>
            </a:r>
            <a:r>
              <a:rPr lang="fr-FR" sz="1700" b="0" dirty="0" smtClean="0"/>
              <a:t>(</a:t>
            </a:r>
            <a:r>
              <a:rPr lang="fr-FR" sz="1700" b="0" i="1" dirty="0" smtClean="0"/>
              <a:t>pas de cumul possible avec un nouveau contrat issu de la convention d’août 2016)</a:t>
            </a:r>
          </a:p>
          <a:p>
            <a:pPr lvl="1" algn="just">
              <a:buFont typeface="Wingdings" panose="05000000000000000000" pitchFamily="2" charset="2"/>
              <a:buChar char="Ø"/>
            </a:pPr>
            <a:r>
              <a:rPr lang="fr-FR" sz="1600" dirty="0" smtClean="0"/>
              <a:t>Toutefois il n’y a plus de souscription possible à l’ancienne option démographie à partir de l’entrée en vigueur de la convention signée le 25 août 2016 (</a:t>
            </a:r>
            <a:r>
              <a:rPr lang="fr-FR" sz="1600" i="1" dirty="0" smtClean="0"/>
              <a:t>entrée en vigueur au moment de la publication au JO soit la 2</a:t>
            </a:r>
            <a:r>
              <a:rPr lang="fr-FR" sz="1600" i="1" baseline="30000" dirty="0" smtClean="0"/>
              <a:t>ème</a:t>
            </a:r>
            <a:r>
              <a:rPr lang="fr-FR" sz="1600" i="1" dirty="0" smtClean="0"/>
              <a:t> quinzaine d’octobre</a:t>
            </a:r>
            <a:r>
              <a:rPr lang="fr-FR" sz="1600" dirty="0" smtClean="0"/>
              <a:t>) </a:t>
            </a:r>
          </a:p>
          <a:p>
            <a:pPr algn="just">
              <a:spcBef>
                <a:spcPts val="600"/>
              </a:spcBef>
              <a:buFont typeface="Wingdings" pitchFamily="2" charset="2"/>
              <a:buChar char="q"/>
            </a:pPr>
            <a:r>
              <a:rPr lang="fr-FR" sz="1700" dirty="0" smtClean="0"/>
              <a:t>Maintien des options OSST en cours (option </a:t>
            </a:r>
            <a:r>
              <a:rPr lang="fr-FR" sz="1700" dirty="0"/>
              <a:t>santé solidarité territoriale) jusqu’à la publication des arrêtés ARS définissant les contrats types </a:t>
            </a:r>
            <a:r>
              <a:rPr lang="fr-FR" sz="1700" dirty="0" smtClean="0"/>
              <a:t>régionaux : bascule vers le nouveau contrat ensuite </a:t>
            </a:r>
            <a:r>
              <a:rPr lang="fr-FR" sz="1700" b="0" i="1" dirty="0" smtClean="0"/>
              <a:t>(plus de souscription possible de l’OSST après l’entrée en vigueur de la convention) </a:t>
            </a:r>
          </a:p>
          <a:p>
            <a:pPr marL="0" indent="0" algn="just">
              <a:spcBef>
                <a:spcPts val="600"/>
              </a:spcBef>
              <a:buNone/>
            </a:pPr>
            <a:endParaRPr lang="fr-FR" sz="500" b="0" i="1" dirty="0"/>
          </a:p>
          <a:p>
            <a:pPr marL="342900" lvl="1" indent="-342900" algn="just">
              <a:spcBef>
                <a:spcPts val="600"/>
              </a:spcBef>
              <a:buClr>
                <a:srgbClr val="92D050"/>
              </a:buClr>
              <a:buSzPct val="90000"/>
              <a:buFont typeface="Wingdings" panose="05000000000000000000" pitchFamily="2" charset="2"/>
              <a:buChar char="q"/>
            </a:pPr>
            <a:r>
              <a:rPr lang="fr-FR" sz="1700" b="1" dirty="0" smtClean="0"/>
              <a:t>Nécessité que les arrêtés ARS définissant les contrats types régionaux (sur la base des contrats types nationaux définis dans la convention) soient publiés pour que les nouveaux contrats puissent être souscrits par les médecins </a:t>
            </a:r>
          </a:p>
          <a:p>
            <a:pPr lvl="1" algn="just">
              <a:buFont typeface="Wingdings" pitchFamily="2" charset="2"/>
              <a:buChar char="Ø"/>
            </a:pPr>
            <a:r>
              <a:rPr lang="fr-FR" sz="1600" dirty="0"/>
              <a:t>S</a:t>
            </a:r>
            <a:r>
              <a:rPr lang="fr-FR" sz="1600" dirty="0" smtClean="0"/>
              <a:t>ouscription </a:t>
            </a:r>
            <a:r>
              <a:rPr lang="fr-FR" sz="1600" dirty="0"/>
              <a:t>de contrats individuels signés par le médecin, la CPAM et l’ARS</a:t>
            </a:r>
          </a:p>
          <a:p>
            <a:pPr marL="0" lvl="1" indent="0" algn="just">
              <a:spcBef>
                <a:spcPts val="600"/>
              </a:spcBef>
              <a:buClr>
                <a:srgbClr val="92D050"/>
              </a:buClr>
              <a:buSzPct val="90000"/>
              <a:buNone/>
            </a:pPr>
            <a:endParaRPr lang="fr-FR" sz="500" dirty="0" smtClean="0"/>
          </a:p>
          <a:p>
            <a:pPr marL="342900" lvl="1" indent="-342900" algn="just">
              <a:spcBef>
                <a:spcPts val="600"/>
              </a:spcBef>
              <a:buClr>
                <a:srgbClr val="92D050"/>
              </a:buClr>
              <a:buSzPct val="90000"/>
              <a:buFont typeface="Wingdings" panose="05000000000000000000" pitchFamily="2" charset="2"/>
              <a:buChar char="q"/>
            </a:pPr>
            <a:r>
              <a:rPr lang="fr-FR" sz="1700" b="1" dirty="0" smtClean="0"/>
              <a:t>Contrats applicables dans le cadre des actuels zonage ARS et ensuite dans le cadre des nouveaux zonages à venir </a:t>
            </a:r>
            <a:r>
              <a:rPr lang="fr-FR" sz="1700" dirty="0" smtClean="0"/>
              <a:t>(selon critères définis dans décret en préparation)</a:t>
            </a:r>
          </a:p>
          <a:p>
            <a:pPr lvl="1" algn="just">
              <a:buFont typeface="Wingdings" panose="05000000000000000000" pitchFamily="2" charset="2"/>
              <a:buChar char="Ø"/>
            </a:pPr>
            <a:endParaRPr lang="fr-FR" sz="2000" dirty="0"/>
          </a:p>
          <a:p>
            <a:pPr marL="342900" lvl="1" indent="-342900" algn="just">
              <a:buFont typeface="Wingdings" panose="05000000000000000000" pitchFamily="2" charset="2"/>
              <a:buChar char="q"/>
            </a:pPr>
            <a:endParaRPr lang="fr-FR" sz="2000" dirty="0" smtClean="0"/>
          </a:p>
          <a:p>
            <a:pPr lvl="0" algn="just">
              <a:buFont typeface="Wingdings" panose="05000000000000000000" pitchFamily="2" charset="2"/>
              <a:buChar char="q"/>
            </a:pPr>
            <a:endParaRPr lang="fr-FR" sz="2000"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17</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2</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837157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83568" y="38679"/>
            <a:ext cx="854389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Favoriser l’accès aux soins : une maîtrise des tarifs (1/3)</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60110" y="692696"/>
            <a:ext cx="8964612" cy="5821030"/>
          </a:xfrm>
          <a:prstGeom prst="rect">
            <a:avLst/>
          </a:prstGeom>
        </p:spPr>
        <p:txBody>
          <a:bodyPr/>
          <a:lstStyle/>
          <a:p>
            <a:pPr marL="0" lvl="0" indent="0" algn="just">
              <a:spcBef>
                <a:spcPts val="600"/>
              </a:spcBef>
              <a:buNone/>
            </a:pPr>
            <a:r>
              <a:rPr lang="fr-FR" sz="1800" dirty="0" smtClean="0"/>
              <a:t>Poursuivre </a:t>
            </a:r>
            <a:r>
              <a:rPr lang="fr-FR" sz="1800" dirty="0"/>
              <a:t>et </a:t>
            </a:r>
            <a:r>
              <a:rPr lang="fr-FR" sz="1800" dirty="0" smtClean="0"/>
              <a:t>accélérer </a:t>
            </a:r>
            <a:r>
              <a:rPr lang="fr-FR" sz="1800" dirty="0"/>
              <a:t>la maîtrise des dépassements </a:t>
            </a:r>
            <a:r>
              <a:rPr lang="fr-FR" sz="1800" dirty="0" smtClean="0"/>
              <a:t>d’honoraires en rénovant le </a:t>
            </a:r>
            <a:r>
              <a:rPr lang="fr-FR" sz="1800" dirty="0"/>
              <a:t>contrat d’accès aux </a:t>
            </a:r>
            <a:r>
              <a:rPr lang="fr-FR" sz="1800" dirty="0" smtClean="0"/>
              <a:t>soins (CAS) mis en place dans le cadre de l’avenant 8 </a:t>
            </a:r>
          </a:p>
          <a:p>
            <a:pPr marL="717550" lvl="1" indent="-285750" algn="just">
              <a:buClr>
                <a:srgbClr val="92D050"/>
              </a:buClr>
              <a:buFont typeface="Wingdings" panose="05000000000000000000" pitchFamily="2" charset="2"/>
              <a:buChar char="ü"/>
            </a:pPr>
            <a:endParaRPr lang="fr-FR"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defRPr/>
            </a:pPr>
            <a:fld id="{12AB241F-050C-4F60-AAA2-C84E64DCA7AE}" type="slidenum">
              <a:rPr lang="fr-FR" smtClean="0">
                <a:solidFill>
                  <a:srgbClr val="333399"/>
                </a:solidFill>
              </a:rPr>
              <a:pPr>
                <a:defRPr/>
              </a:pPr>
              <a:t>18</a:t>
            </a:fld>
            <a:endParaRPr lang="fr-FR" dirty="0">
              <a:solidFill>
                <a:srgbClr val="333399"/>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2</a:t>
            </a:r>
            <a:endParaRPr lang="fr-FR" sz="4400" b="1" kern="0" dirty="0" smtClean="0">
              <a:solidFill>
                <a:srgbClr val="FFC000"/>
              </a:solidFill>
              <a:effectLst>
                <a:outerShdw blurRad="38100" dist="38100" dir="2700000" algn="tl">
                  <a:srgbClr val="000000">
                    <a:alpha val="43137"/>
                  </a:srgbClr>
                </a:outerShdw>
              </a:effectLst>
              <a:cs typeface="Arial" panose="020B0604020202020204" pitchFamily="34" charset="0"/>
            </a:endParaRPr>
          </a:p>
        </p:txBody>
      </p:sp>
      <p:sp>
        <p:nvSpPr>
          <p:cNvPr id="5" name="Rectangle à coins arrondis 4"/>
          <p:cNvSpPr/>
          <p:nvPr/>
        </p:nvSpPr>
        <p:spPr bwMode="auto">
          <a:xfrm>
            <a:off x="467544" y="1916832"/>
            <a:ext cx="1728192" cy="1152128"/>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sp>
        <p:nvSpPr>
          <p:cNvPr id="6" name="Rectangle à coins arrondis 5"/>
          <p:cNvSpPr/>
          <p:nvPr/>
        </p:nvSpPr>
        <p:spPr bwMode="auto">
          <a:xfrm>
            <a:off x="330110" y="1916832"/>
            <a:ext cx="1721610" cy="1368152"/>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sp>
        <p:nvSpPr>
          <p:cNvPr id="7" name="ZoneTexte 6"/>
          <p:cNvSpPr txBox="1"/>
          <p:nvPr/>
        </p:nvSpPr>
        <p:spPr>
          <a:xfrm>
            <a:off x="409965" y="2176408"/>
            <a:ext cx="2376264" cy="1785104"/>
          </a:xfrm>
          <a:prstGeom prst="rect">
            <a:avLst/>
          </a:prstGeom>
          <a:solidFill>
            <a:schemeClr val="accent2">
              <a:lumMod val="20000"/>
              <a:lumOff val="80000"/>
            </a:schemeClr>
          </a:solidFill>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fr-FR" dirty="0" smtClean="0">
              <a:solidFill>
                <a:srgbClr val="333399"/>
              </a:solidFill>
            </a:endParaRPr>
          </a:p>
          <a:p>
            <a:pPr algn="ctr"/>
            <a:r>
              <a:rPr lang="fr-FR" b="1" dirty="0" smtClean="0">
                <a:solidFill>
                  <a:srgbClr val="333399"/>
                </a:solidFill>
              </a:rPr>
              <a:t>2013- 2016</a:t>
            </a:r>
          </a:p>
          <a:p>
            <a:pPr algn="ctr"/>
            <a:r>
              <a:rPr lang="fr-FR" dirty="0" smtClean="0">
                <a:solidFill>
                  <a:srgbClr val="333399"/>
                </a:solidFill>
              </a:rPr>
              <a:t>Contrat d’accès aux soins</a:t>
            </a:r>
            <a:br>
              <a:rPr lang="fr-FR" dirty="0" smtClean="0">
                <a:solidFill>
                  <a:srgbClr val="333399"/>
                </a:solidFill>
              </a:rPr>
            </a:br>
            <a:r>
              <a:rPr lang="fr-FR" sz="2000" b="1" dirty="0" smtClean="0">
                <a:solidFill>
                  <a:srgbClr val="333399"/>
                </a:solidFill>
              </a:rPr>
              <a:t>CAS</a:t>
            </a:r>
          </a:p>
          <a:p>
            <a:pPr algn="ctr"/>
            <a:endParaRPr lang="fr-FR" b="1" dirty="0">
              <a:solidFill>
                <a:srgbClr val="333399"/>
              </a:solidFill>
            </a:endParaRPr>
          </a:p>
        </p:txBody>
      </p:sp>
      <p:sp>
        <p:nvSpPr>
          <p:cNvPr id="11" name="Flèche courbée vers le haut 10"/>
          <p:cNvSpPr/>
          <p:nvPr/>
        </p:nvSpPr>
        <p:spPr bwMode="auto">
          <a:xfrm>
            <a:off x="3563888" y="2204864"/>
            <a:ext cx="1728192" cy="864096"/>
          </a:xfrm>
          <a:prstGeom prst="curvedUp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sp>
        <p:nvSpPr>
          <p:cNvPr id="14" name="Flèche courbée vers le haut 13"/>
          <p:cNvSpPr/>
          <p:nvPr/>
        </p:nvSpPr>
        <p:spPr bwMode="auto">
          <a:xfrm>
            <a:off x="3491880" y="2204864"/>
            <a:ext cx="1800200" cy="648072"/>
          </a:xfrm>
          <a:prstGeom prst="curvedUp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grpSp>
        <p:nvGrpSpPr>
          <p:cNvPr id="16" name="Groupe 15"/>
          <p:cNvGrpSpPr/>
          <p:nvPr/>
        </p:nvGrpSpPr>
        <p:grpSpPr>
          <a:xfrm>
            <a:off x="2874479" y="1600344"/>
            <a:ext cx="4882616" cy="2062103"/>
            <a:chOff x="2874479" y="1600344"/>
            <a:chExt cx="4882616" cy="2062103"/>
          </a:xfrm>
        </p:grpSpPr>
        <p:sp useBgFill="1">
          <p:nvSpPr>
            <p:cNvPr id="12" name="Flèche courbée vers le haut 11"/>
            <p:cNvSpPr/>
            <p:nvPr/>
          </p:nvSpPr>
          <p:spPr bwMode="auto">
            <a:xfrm>
              <a:off x="2874479" y="2420888"/>
              <a:ext cx="2808312" cy="576064"/>
            </a:xfrm>
            <a:prstGeom prst="curvedUpArrow">
              <a:avLst/>
            </a:prstGeom>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sp>
          <p:nvSpPr>
            <p:cNvPr id="15" name="ZoneTexte 14"/>
            <p:cNvSpPr txBox="1"/>
            <p:nvPr/>
          </p:nvSpPr>
          <p:spPr>
            <a:xfrm>
              <a:off x="5812879" y="1600344"/>
              <a:ext cx="1944216" cy="2062103"/>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solidFill>
                    <a:srgbClr val="00B050"/>
                  </a:solidFill>
                </a:rPr>
                <a:t>2017 – 2021</a:t>
              </a:r>
            </a:p>
            <a:p>
              <a:pPr algn="ctr"/>
              <a:r>
                <a:rPr lang="fr-FR" dirty="0" smtClean="0">
                  <a:solidFill>
                    <a:srgbClr val="00B050"/>
                  </a:solidFill>
                </a:rPr>
                <a:t>Option </a:t>
              </a:r>
              <a:r>
                <a:rPr lang="fr-FR" dirty="0">
                  <a:solidFill>
                    <a:srgbClr val="00B050"/>
                  </a:solidFill>
                </a:rPr>
                <a:t>pratique tarifaire </a:t>
              </a:r>
              <a:r>
                <a:rPr lang="fr-FR" dirty="0" smtClean="0">
                  <a:solidFill>
                    <a:srgbClr val="00B050"/>
                  </a:solidFill>
                </a:rPr>
                <a:t>maîtrisée</a:t>
              </a:r>
            </a:p>
            <a:p>
              <a:pPr algn="ctr"/>
              <a:r>
                <a:rPr lang="fr-FR" sz="2000" b="1" dirty="0" smtClean="0">
                  <a:solidFill>
                    <a:srgbClr val="00B050"/>
                  </a:solidFill>
                </a:rPr>
                <a:t>OPTAM</a:t>
              </a:r>
            </a:p>
            <a:p>
              <a:pPr algn="ctr"/>
              <a:r>
                <a:rPr lang="fr-FR" i="1" dirty="0" smtClean="0">
                  <a:solidFill>
                    <a:srgbClr val="00B050"/>
                  </a:solidFill>
                </a:rPr>
                <a:t>tous médecins secteur </a:t>
              </a:r>
              <a:r>
                <a:rPr lang="fr-FR" i="1" dirty="0">
                  <a:solidFill>
                    <a:srgbClr val="00B050"/>
                  </a:solidFill>
                </a:rPr>
                <a:t>2</a:t>
              </a:r>
              <a:endParaRPr lang="fr-FR" b="1" i="1" dirty="0">
                <a:solidFill>
                  <a:srgbClr val="00B050"/>
                </a:solidFill>
              </a:endParaRPr>
            </a:p>
          </p:txBody>
        </p:sp>
      </p:grpSp>
      <p:grpSp>
        <p:nvGrpSpPr>
          <p:cNvPr id="17" name="Groupe 16"/>
          <p:cNvGrpSpPr/>
          <p:nvPr/>
        </p:nvGrpSpPr>
        <p:grpSpPr>
          <a:xfrm>
            <a:off x="2874479" y="3130116"/>
            <a:ext cx="4898615" cy="2710175"/>
            <a:chOff x="2874479" y="3130116"/>
            <a:chExt cx="4898615" cy="2710175"/>
          </a:xfrm>
        </p:grpSpPr>
        <p:sp>
          <p:nvSpPr>
            <p:cNvPr id="10" name="Flèche courbée vers le haut 9"/>
            <p:cNvSpPr/>
            <p:nvPr/>
          </p:nvSpPr>
          <p:spPr bwMode="auto">
            <a:xfrm flipV="1">
              <a:off x="2874479" y="3130116"/>
              <a:ext cx="2808312" cy="648072"/>
            </a:xfrm>
            <a:prstGeom prst="curvedUpArrow">
              <a:avLst/>
            </a:pr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87" tIns="52144" rIns="104287" bIns="52144" numCol="1" rtlCol="0" anchor="t" anchorCtr="0" compatLnSpc="1">
              <a:prstTxWarp prst="textNoShape">
                <a:avLst/>
              </a:prstTxWarp>
            </a:bodyPr>
            <a:lstStyle/>
            <a:p>
              <a:pPr algn="ctr" defTabSz="1042988" eaLnBrk="0" hangingPunct="0"/>
              <a:endParaRPr lang="fr-FR" sz="1400" smtClean="0">
                <a:solidFill>
                  <a:srgbClr val="0C419A"/>
                </a:solidFill>
                <a:latin typeface="Arial" charset="0"/>
              </a:endParaRPr>
            </a:p>
          </p:txBody>
        </p:sp>
        <p:sp>
          <p:nvSpPr>
            <p:cNvPr id="19" name="ZoneTexte 18"/>
            <p:cNvSpPr txBox="1"/>
            <p:nvPr/>
          </p:nvSpPr>
          <p:spPr>
            <a:xfrm>
              <a:off x="5828878" y="3778188"/>
              <a:ext cx="1944216" cy="2062103"/>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dirty="0" smtClean="0">
                  <a:solidFill>
                    <a:srgbClr val="00B050"/>
                  </a:solidFill>
                </a:rPr>
                <a:t>Option </a:t>
              </a:r>
              <a:r>
                <a:rPr lang="fr-FR" dirty="0">
                  <a:solidFill>
                    <a:srgbClr val="00B050"/>
                  </a:solidFill>
                </a:rPr>
                <a:t>pratique tarifaire </a:t>
              </a:r>
              <a:r>
                <a:rPr lang="fr-FR" dirty="0" smtClean="0">
                  <a:solidFill>
                    <a:srgbClr val="00B050"/>
                  </a:solidFill>
                </a:rPr>
                <a:t>maîtrisée</a:t>
              </a:r>
            </a:p>
            <a:p>
              <a:pPr algn="ctr"/>
              <a:r>
                <a:rPr lang="fr-FR" sz="2000" b="1" dirty="0" smtClean="0">
                  <a:solidFill>
                    <a:srgbClr val="00B050"/>
                  </a:solidFill>
                </a:rPr>
                <a:t>OPTAM-CO</a:t>
              </a:r>
            </a:p>
            <a:p>
              <a:pPr algn="ctr"/>
              <a:r>
                <a:rPr lang="fr-FR" i="1" dirty="0" smtClean="0">
                  <a:solidFill>
                    <a:srgbClr val="00B050"/>
                  </a:solidFill>
                </a:rPr>
                <a:t>Chirurgiens et Obstétriciens secteur </a:t>
              </a:r>
              <a:r>
                <a:rPr lang="fr-FR" i="1" dirty="0">
                  <a:solidFill>
                    <a:srgbClr val="00B050"/>
                  </a:solidFill>
                </a:rPr>
                <a:t>2</a:t>
              </a:r>
              <a:endParaRPr lang="fr-FR" b="1" i="1" dirty="0">
                <a:solidFill>
                  <a:srgbClr val="00B050"/>
                </a:solidFill>
              </a:endParaRPr>
            </a:p>
          </p:txBody>
        </p:sp>
      </p:grpSp>
    </p:spTree>
    <p:extLst>
      <p:ext uri="{BB962C8B-B14F-4D97-AF65-F5344CB8AC3E}">
        <p14:creationId xmlns:p14="http://schemas.microsoft.com/office/powerpoint/2010/main" val="382907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83568" y="57060"/>
            <a:ext cx="854389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Favoriser l’accès aux soins : une maîtrise des tarifs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(2/3</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a:t>
            </a:r>
          </a:p>
        </p:txBody>
      </p:sp>
      <p:sp>
        <p:nvSpPr>
          <p:cNvPr id="155651" name="Espace réservé du contenu 2"/>
          <p:cNvSpPr>
            <a:spLocks noGrp="1"/>
          </p:cNvSpPr>
          <p:nvPr>
            <p:ph idx="4294967295"/>
          </p:nvPr>
        </p:nvSpPr>
        <p:spPr>
          <a:xfrm>
            <a:off x="60110" y="692696"/>
            <a:ext cx="8964612" cy="5821030"/>
          </a:xfrm>
          <a:prstGeom prst="rect">
            <a:avLst/>
          </a:prstGeom>
        </p:spPr>
        <p:txBody>
          <a:bodyPr/>
          <a:lstStyle/>
          <a:p>
            <a:pPr marL="0" lvl="0" indent="0" algn="just">
              <a:spcBef>
                <a:spcPts val="600"/>
              </a:spcBef>
              <a:buNone/>
            </a:pPr>
            <a:endParaRPr lang="fr-FR" sz="1800" b="0" dirty="0" smtClean="0"/>
          </a:p>
          <a:p>
            <a:pPr marL="0" lvl="0" indent="0" algn="just">
              <a:spcBef>
                <a:spcPts val="600"/>
              </a:spcBef>
              <a:buNone/>
            </a:pPr>
            <a:r>
              <a:rPr lang="fr-FR" sz="1800" b="0" dirty="0" smtClean="0"/>
              <a:t>L’Option </a:t>
            </a:r>
            <a:r>
              <a:rPr lang="fr-FR" sz="1800" b="0" dirty="0"/>
              <a:t>pratique tarifaire maîtrisée, dit </a:t>
            </a:r>
            <a:r>
              <a:rPr lang="fr-FR" sz="1800" dirty="0" smtClean="0">
                <a:solidFill>
                  <a:srgbClr val="00B050"/>
                </a:solidFill>
              </a:rPr>
              <a:t>OPTAM</a:t>
            </a:r>
            <a:r>
              <a:rPr lang="fr-FR" sz="1800" b="0" dirty="0" smtClean="0"/>
              <a:t> </a:t>
            </a:r>
            <a:r>
              <a:rPr lang="fr-FR" sz="1800" b="0" dirty="0"/>
              <a:t>pour tous les médecins de secteur 2 et une nouvelle option spécifique, </a:t>
            </a:r>
            <a:r>
              <a:rPr lang="fr-FR" sz="1800" b="0" dirty="0" smtClean="0"/>
              <a:t>l’</a:t>
            </a:r>
            <a:r>
              <a:rPr lang="fr-FR" sz="1800" dirty="0" smtClean="0">
                <a:solidFill>
                  <a:srgbClr val="00B050"/>
                </a:solidFill>
              </a:rPr>
              <a:t>OPTAM-CO</a:t>
            </a:r>
            <a:r>
              <a:rPr lang="fr-FR" sz="1800" b="0" dirty="0"/>
              <a:t>, pour encourager chirurgiens et obstétriciens exerçant en secteur 2 à stabiliser leurs dépassements et à accroitre la part des soins facturés aux tarifs opposables (sans dépassements) </a:t>
            </a:r>
            <a:endParaRPr lang="fr-FR" sz="1800" b="0" dirty="0" smtClean="0"/>
          </a:p>
          <a:p>
            <a:pPr marL="0" lvl="0" indent="0" algn="just">
              <a:spcBef>
                <a:spcPts val="600"/>
              </a:spcBef>
              <a:buNone/>
            </a:pPr>
            <a:r>
              <a:rPr lang="fr-FR" sz="1800" dirty="0" smtClean="0"/>
              <a:t>► entrée en vigueur  le 1</a:t>
            </a:r>
            <a:r>
              <a:rPr lang="fr-FR" sz="1800" baseline="30000" dirty="0" smtClean="0"/>
              <a:t>er</a:t>
            </a:r>
            <a:r>
              <a:rPr lang="fr-FR" sz="1800" dirty="0" smtClean="0"/>
              <a:t> janvier 2017 </a:t>
            </a:r>
            <a:endParaRPr lang="fr-FR" sz="1800" dirty="0"/>
          </a:p>
          <a:p>
            <a:pPr marL="415925" lvl="1" indent="0" algn="just">
              <a:buNone/>
            </a:pPr>
            <a:endParaRPr lang="fr-FR" sz="800" dirty="0" smtClean="0"/>
          </a:p>
          <a:p>
            <a:pPr marL="0" indent="0" algn="just">
              <a:spcBef>
                <a:spcPts val="600"/>
              </a:spcBef>
              <a:buNone/>
            </a:pPr>
            <a:r>
              <a:rPr lang="fr-FR" sz="1800" u="sng" dirty="0"/>
              <a:t>Les nouveautés : </a:t>
            </a:r>
          </a:p>
          <a:p>
            <a:pPr marL="717550" lvl="1" indent="-285750" algn="just">
              <a:buClr>
                <a:srgbClr val="92D050"/>
              </a:buClr>
              <a:buSzTx/>
              <a:buFont typeface="Wingdings" panose="05000000000000000000" pitchFamily="2" charset="2"/>
              <a:buChar char="ü"/>
            </a:pPr>
            <a:r>
              <a:rPr lang="fr-FR" dirty="0" smtClean="0"/>
              <a:t>Une </a:t>
            </a:r>
            <a:r>
              <a:rPr lang="fr-FR" b="1" dirty="0">
                <a:solidFill>
                  <a:srgbClr val="00B050"/>
                </a:solidFill>
              </a:rPr>
              <a:t>option spécifique pour les chirurgiens et obstétriciens </a:t>
            </a:r>
            <a:r>
              <a:rPr lang="fr-FR" b="1" dirty="0" smtClean="0">
                <a:solidFill>
                  <a:srgbClr val="00B050"/>
                </a:solidFill>
              </a:rPr>
              <a:t>(OPTAM-CO) </a:t>
            </a:r>
            <a:r>
              <a:rPr lang="fr-FR" dirty="0" smtClean="0"/>
              <a:t>avec </a:t>
            </a:r>
            <a:r>
              <a:rPr lang="fr-FR" dirty="0"/>
              <a:t>une rémunération spécifique </a:t>
            </a:r>
            <a:r>
              <a:rPr lang="fr-FR" b="1" dirty="0" smtClean="0">
                <a:solidFill>
                  <a:srgbClr val="00B050"/>
                </a:solidFill>
              </a:rPr>
              <a:t>(modificateur K porté de 11,5% à 20%) </a:t>
            </a:r>
            <a:r>
              <a:rPr lang="fr-FR" dirty="0" smtClean="0"/>
              <a:t>qui </a:t>
            </a:r>
            <a:r>
              <a:rPr lang="fr-FR" dirty="0"/>
              <a:t>permet de bénéficier de tarifs majorés sur les actes techniques lourds à l’instar des médecins de secteur </a:t>
            </a:r>
            <a:r>
              <a:rPr lang="fr-FR" dirty="0" smtClean="0"/>
              <a:t>1.</a:t>
            </a:r>
          </a:p>
          <a:p>
            <a:pPr marL="717550" lvl="1" indent="-285750" algn="just">
              <a:buClr>
                <a:srgbClr val="92D050"/>
              </a:buClr>
              <a:buSzTx/>
              <a:buFont typeface="Wingdings" panose="05000000000000000000" pitchFamily="2" charset="2"/>
              <a:buChar char="ü"/>
            </a:pPr>
            <a:r>
              <a:rPr lang="fr-FR" dirty="0" smtClean="0"/>
              <a:t>Un contrat </a:t>
            </a:r>
            <a:r>
              <a:rPr lang="fr-FR" b="1" dirty="0" smtClean="0">
                <a:solidFill>
                  <a:srgbClr val="00B050"/>
                </a:solidFill>
              </a:rPr>
              <a:t>plus souple </a:t>
            </a:r>
            <a:r>
              <a:rPr lang="fr-FR" dirty="0" smtClean="0"/>
              <a:t>: durée du contrat passant de 3 ans à 1 an (renouvelable par tacite reconduction) et possibilité de sortir </a:t>
            </a:r>
            <a:r>
              <a:rPr lang="fr-FR" dirty="0"/>
              <a:t>à tout moment du </a:t>
            </a:r>
            <a:r>
              <a:rPr lang="fr-FR" dirty="0" smtClean="0"/>
              <a:t>contrat (et non plus à la date anniversaire) </a:t>
            </a:r>
            <a:endParaRPr lang="fr-FR" sz="1800" dirty="0" smtClean="0"/>
          </a:p>
          <a:p>
            <a:pPr marL="717550" lvl="1" indent="-285750" algn="just">
              <a:buClr>
                <a:srgbClr val="92D050"/>
              </a:buClr>
              <a:buSzTx/>
              <a:buFont typeface="Wingdings" panose="05000000000000000000" pitchFamily="2" charset="2"/>
              <a:buChar char="ü"/>
            </a:pPr>
            <a:r>
              <a:rPr lang="fr-FR" dirty="0"/>
              <a:t>Des engagements contractuels définis au regard de la </a:t>
            </a:r>
            <a:r>
              <a:rPr lang="fr-FR" b="1" dirty="0">
                <a:solidFill>
                  <a:srgbClr val="00B050"/>
                </a:solidFill>
              </a:rPr>
              <a:t>pratique tarifaire observée sur 3 années 2013, 2014 et 2015 </a:t>
            </a:r>
            <a:r>
              <a:rPr lang="fr-FR" dirty="0" smtClean="0"/>
              <a:t>(et non plus 2012).</a:t>
            </a:r>
          </a:p>
          <a:p>
            <a:pPr marL="717550" lvl="1" indent="-285750" algn="just">
              <a:buClr>
                <a:srgbClr val="92D050"/>
              </a:buClr>
              <a:buFont typeface="Wingdings" panose="05000000000000000000" pitchFamily="2" charset="2"/>
              <a:buChar char="ü"/>
            </a:pPr>
            <a:endParaRPr lang="fr-FR"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defRPr/>
            </a:pPr>
            <a:fld id="{12AB241F-050C-4F60-AAA2-C84E64DCA7AE}" type="slidenum">
              <a:rPr lang="fr-FR" smtClean="0">
                <a:solidFill>
                  <a:srgbClr val="333399"/>
                </a:solidFill>
              </a:rPr>
              <a:pPr>
                <a:defRPr/>
              </a:pPr>
              <a:t>19</a:t>
            </a:fld>
            <a:endParaRPr lang="fr-FR" dirty="0">
              <a:solidFill>
                <a:srgbClr val="333399"/>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2</a:t>
            </a:r>
            <a:endParaRPr lang="fr-FR" sz="4400" b="1" kern="0" dirty="0" smtClean="0">
              <a:solidFill>
                <a:srgbClr val="FFC000"/>
              </a:solidFill>
              <a:effectLst>
                <a:outerShdw blurRad="38100" dist="38100" dir="2700000" algn="tl">
                  <a:srgbClr val="000000">
                    <a:alpha val="43137"/>
                  </a:srgbClr>
                </a:outerShdw>
              </a:effectLst>
              <a:cs typeface="Arial" panose="020B0604020202020204" pitchFamily="34" charset="0"/>
            </a:endParaRPr>
          </a:p>
        </p:txBody>
      </p:sp>
    </p:spTree>
    <p:extLst>
      <p:ext uri="{BB962C8B-B14F-4D97-AF65-F5344CB8AC3E}">
        <p14:creationId xmlns:p14="http://schemas.microsoft.com/office/powerpoint/2010/main" val="1972963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0" y="5484523"/>
            <a:ext cx="9144000" cy="1373477"/>
          </a:xfrm>
          <a:prstGeom prst="rect">
            <a:avLst/>
          </a:prstGeom>
          <a:solidFill>
            <a:srgbClr val="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800" b="0" i="0" u="none" strike="noStrike" kern="0" cap="none" spc="0" normalizeH="0" baseline="0" noProof="0" dirty="0" smtClean="0">
              <a:ln>
                <a:noFill/>
              </a:ln>
              <a:solidFill>
                <a:srgbClr val="000000"/>
              </a:solidFill>
              <a:effectLst/>
              <a:uLnTx/>
              <a:uFillTx/>
              <a:latin typeface="Arial" charset="0"/>
              <a:ea typeface="ＭＳ Ｐゴシック" pitchFamily="34" charset="-128"/>
            </a:endParaRPr>
          </a:p>
        </p:txBody>
      </p:sp>
      <p:sp>
        <p:nvSpPr>
          <p:cNvPr id="2" name="Titre 1"/>
          <p:cNvSpPr>
            <a:spLocks noGrp="1"/>
          </p:cNvSpPr>
          <p:nvPr>
            <p:ph type="title"/>
          </p:nvPr>
        </p:nvSpPr>
        <p:spPr>
          <a:xfrm>
            <a:off x="0" y="1"/>
            <a:ext cx="9144000" cy="476672"/>
          </a:xfrm>
        </p:spPr>
        <p:txBody>
          <a:bodyPr/>
          <a:lstStyle/>
          <a:p>
            <a:r>
              <a:rPr lang="fr-FR" sz="2400" dirty="0" smtClean="0">
                <a:effectLst>
                  <a:outerShdw blurRad="38100" dist="38100" dir="2700000" algn="tl">
                    <a:srgbClr val="000000">
                      <a:alpha val="43137"/>
                    </a:srgbClr>
                  </a:outerShdw>
                </a:effectLst>
              </a:rPr>
              <a:t>Une convention médicale : pour qui ?</a:t>
            </a:r>
            <a:r>
              <a:rPr lang="fr-FR" sz="2400" dirty="0" smtClean="0"/>
              <a:t> </a:t>
            </a:r>
            <a:r>
              <a:rPr lang="fr-FR" sz="1800" b="0" dirty="0" smtClean="0"/>
              <a:t>(données 2015)</a:t>
            </a:r>
            <a:endParaRPr lang="fr-FR" sz="1800" b="0" dirty="0"/>
          </a:p>
        </p:txBody>
      </p:sp>
      <p:sp>
        <p:nvSpPr>
          <p:cNvPr id="3" name="Espace réservé du contenu 2"/>
          <p:cNvSpPr>
            <a:spLocks noGrp="1"/>
          </p:cNvSpPr>
          <p:nvPr>
            <p:ph idx="1"/>
          </p:nvPr>
        </p:nvSpPr>
        <p:spPr>
          <a:xfrm>
            <a:off x="35496" y="836712"/>
            <a:ext cx="8856984" cy="5328592"/>
          </a:xfrm>
        </p:spPr>
        <p:txBody>
          <a:bodyPr/>
          <a:lstStyle/>
          <a:p>
            <a:pPr marL="0" indent="0" algn="just">
              <a:buClr>
                <a:srgbClr val="99CC00"/>
              </a:buClr>
              <a:buNone/>
            </a:pPr>
            <a:r>
              <a:rPr lang="fr-FR" sz="1800" dirty="0" smtClean="0"/>
              <a:t>La convention concerne 114 963  médecins libéraux dont :</a:t>
            </a:r>
          </a:p>
          <a:p>
            <a:pPr algn="just">
              <a:buClr>
                <a:srgbClr val="99CC00"/>
              </a:buClr>
              <a:buFont typeface="Wingdings" panose="05000000000000000000" pitchFamily="2" charset="2"/>
              <a:buChar char=""/>
            </a:pPr>
            <a:r>
              <a:rPr lang="fr-FR" sz="1800" dirty="0" smtClean="0"/>
              <a:t>59 802 généralistes et omnipraticiens à exercice particulier (MEP)  </a:t>
            </a:r>
          </a:p>
          <a:p>
            <a:pPr algn="just">
              <a:buClr>
                <a:srgbClr val="99CC00"/>
              </a:buClr>
              <a:buFont typeface="Wingdings" panose="05000000000000000000" pitchFamily="2" charset="2"/>
              <a:buChar char=""/>
            </a:pPr>
            <a:r>
              <a:rPr lang="fr-FR" sz="1800" dirty="0" smtClean="0"/>
              <a:t>55 161 spécialistes de second recours</a:t>
            </a:r>
            <a:endParaRPr lang="fr-FR" sz="1800" b="0" dirty="0" smtClean="0"/>
          </a:p>
          <a:p>
            <a:pPr algn="just">
              <a:buClr>
                <a:srgbClr val="99CC00"/>
              </a:buClr>
              <a:buFont typeface="Wingdings" panose="05000000000000000000" pitchFamily="2" charset="2"/>
              <a:buChar char=""/>
            </a:pPr>
            <a:r>
              <a:rPr lang="fr-FR" sz="1800" dirty="0" smtClean="0"/>
              <a:t>85 317 médecins de secteur 1 et 29 646 médecins de secteur 2</a:t>
            </a:r>
          </a:p>
          <a:p>
            <a:pPr algn="just">
              <a:buClr>
                <a:srgbClr val="99CC00"/>
              </a:buClr>
              <a:buFont typeface="Wingdings" panose="05000000000000000000" pitchFamily="2" charset="2"/>
              <a:buChar char=""/>
            </a:pPr>
            <a:r>
              <a:rPr lang="fr-FR" sz="1800" dirty="0"/>
              <a:t>99% des médecins libéraux sont conventionnés</a:t>
            </a:r>
          </a:p>
          <a:p>
            <a:pPr algn="just">
              <a:buClr>
                <a:srgbClr val="99CC00"/>
              </a:buClr>
              <a:buFont typeface="Wingdings" panose="05000000000000000000" pitchFamily="2" charset="2"/>
              <a:buChar char=""/>
            </a:pPr>
            <a:endParaRPr lang="fr-FR" sz="1800" b="0" dirty="0"/>
          </a:p>
          <a:p>
            <a:pPr marL="0" indent="0" algn="just">
              <a:buClr>
                <a:srgbClr val="99CC00"/>
              </a:buClr>
              <a:buNone/>
            </a:pPr>
            <a:r>
              <a:rPr lang="fr-FR" sz="1800" b="0" dirty="0" smtClean="0"/>
              <a:t>Ils facturent </a:t>
            </a:r>
            <a:r>
              <a:rPr lang="fr-FR" sz="1800" dirty="0" smtClean="0"/>
              <a:t>340 millions de consultations </a:t>
            </a:r>
            <a:r>
              <a:rPr lang="fr-FR" sz="1800" b="0" dirty="0" smtClean="0"/>
              <a:t>(toutes spécialités) par an </a:t>
            </a:r>
          </a:p>
          <a:p>
            <a:pPr marL="0" indent="0" algn="just">
              <a:buClr>
                <a:srgbClr val="99CC00"/>
              </a:buClr>
              <a:buNone/>
            </a:pPr>
            <a:endParaRPr lang="fr-FR" sz="1800" b="0" dirty="0"/>
          </a:p>
          <a:p>
            <a:pPr marL="0" indent="0" algn="just">
              <a:buClr>
                <a:srgbClr val="99CC00"/>
              </a:buClr>
              <a:buNone/>
            </a:pPr>
            <a:r>
              <a:rPr lang="fr-FR" sz="1800" dirty="0" smtClean="0"/>
              <a:t>Patientèle moyenne par médecin traitant généraliste (hors MEP) :</a:t>
            </a:r>
          </a:p>
          <a:p>
            <a:pPr algn="just">
              <a:buClr>
                <a:srgbClr val="99CC00"/>
              </a:buClr>
              <a:buFont typeface="Wingdings" panose="05000000000000000000" pitchFamily="2" charset="2"/>
              <a:buChar char=""/>
            </a:pPr>
            <a:r>
              <a:rPr lang="fr-FR" sz="1800" dirty="0" smtClean="0"/>
              <a:t>864 patients </a:t>
            </a:r>
            <a:r>
              <a:rPr lang="fr-FR" sz="1800" b="0" dirty="0" smtClean="0"/>
              <a:t>de plus de 16 ans</a:t>
            </a:r>
            <a:endParaRPr lang="fr-FR" sz="1800" b="0" dirty="0"/>
          </a:p>
          <a:p>
            <a:pPr marL="415925" lvl="1" indent="0" algn="just">
              <a:buClr>
                <a:srgbClr val="99CC00"/>
              </a:buClr>
              <a:buNone/>
            </a:pPr>
            <a:r>
              <a:rPr lang="fr-FR" dirty="0" smtClean="0"/>
              <a:t>Dont 197 en affection longue durée (ALD)</a:t>
            </a:r>
            <a:endParaRPr lang="fr-FR" b="0" dirty="0"/>
          </a:p>
          <a:p>
            <a:pPr marL="0" indent="0" algn="just">
              <a:buClr>
                <a:srgbClr val="99CC00"/>
              </a:buClr>
              <a:buNone/>
            </a:pPr>
            <a:endParaRPr lang="fr-FR" sz="900" b="0" dirty="0" smtClean="0"/>
          </a:p>
          <a:p>
            <a:pPr marL="0" indent="0" algn="just">
              <a:buClr>
                <a:srgbClr val="99CC00"/>
              </a:buClr>
              <a:buNone/>
            </a:pPr>
            <a:r>
              <a:rPr lang="fr-FR" sz="1800" dirty="0" smtClean="0"/>
              <a:t>Ils sont représentés par 5 syndicats représentatifs </a:t>
            </a:r>
            <a:r>
              <a:rPr lang="fr-FR" sz="1800" b="0" dirty="0" smtClean="0"/>
              <a:t>: </a:t>
            </a:r>
          </a:p>
          <a:p>
            <a:pPr marL="0" indent="0">
              <a:buClr>
                <a:srgbClr val="99CC00"/>
              </a:buClr>
              <a:buNone/>
            </a:pPr>
            <a:r>
              <a:rPr lang="fr-FR" sz="1800" b="0" dirty="0"/>
              <a:t> </a:t>
            </a:r>
            <a:r>
              <a:rPr lang="fr-FR" sz="1800" b="0" dirty="0" smtClean="0"/>
              <a:t>  </a:t>
            </a:r>
            <a:r>
              <a:rPr lang="fr-FR" sz="1800" dirty="0" smtClean="0">
                <a:solidFill>
                  <a:srgbClr val="D60093"/>
                </a:solidFill>
              </a:rPr>
              <a:t>CSMF	      MG France	 FMF	    SML</a:t>
            </a:r>
            <a:r>
              <a:rPr lang="fr-FR" sz="1800" dirty="0">
                <a:solidFill>
                  <a:srgbClr val="D60093"/>
                </a:solidFill>
              </a:rPr>
              <a:t>	 </a:t>
            </a:r>
            <a:r>
              <a:rPr lang="fr-FR" sz="1800" dirty="0" smtClean="0">
                <a:solidFill>
                  <a:srgbClr val="D60093"/>
                </a:solidFill>
              </a:rPr>
              <a:t>        ------------ Le Bloc --    --------------</a:t>
            </a:r>
          </a:p>
          <a:p>
            <a:pPr marL="0" indent="0">
              <a:buClr>
                <a:srgbClr val="99CC00"/>
              </a:buClr>
              <a:buNone/>
            </a:pPr>
            <a:endParaRPr lang="fr-FR" sz="1800" b="0" dirty="0" smtClean="0"/>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rgbClr val="333399"/>
                </a:solidFill>
              </a:rPr>
              <a:pPr algn="ctr">
                <a:defRPr/>
              </a:pPr>
              <a:t>2</a:t>
            </a:fld>
            <a:endParaRPr lang="fr-FR" dirty="0">
              <a:solidFill>
                <a:srgbClr val="333399"/>
              </a:solidFill>
            </a:endParaRPr>
          </a:p>
        </p:txBody>
      </p:sp>
      <p:pic>
        <p:nvPicPr>
          <p:cNvPr id="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296571"/>
            <a:ext cx="720000" cy="1079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5337312"/>
            <a:ext cx="696000"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5337312"/>
            <a:ext cx="699626" cy="924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1920" y="5263727"/>
            <a:ext cx="709813" cy="1019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349565"/>
            <a:ext cx="768653"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00192" y="5337312"/>
            <a:ext cx="600000"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89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24328" y="5349565"/>
            <a:ext cx="759287" cy="887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869975" y="5276925"/>
            <a:ext cx="461665" cy="1045280"/>
          </a:xfrm>
          <a:prstGeom prst="rect">
            <a:avLst/>
          </a:prstGeom>
          <a:noFill/>
        </p:spPr>
        <p:txBody>
          <a:bodyPr vert="vert270" wrap="square" rtlCol="0">
            <a:spAutoFit/>
          </a:bodyPr>
          <a:lstStyle/>
          <a:p>
            <a:r>
              <a:rPr lang="fr-FR" b="1" dirty="0">
                <a:solidFill>
                  <a:srgbClr val="0C419A"/>
                </a:solidFill>
                <a:latin typeface="Arial"/>
              </a:rPr>
              <a:t>JP Ortiz</a:t>
            </a:r>
          </a:p>
        </p:txBody>
      </p:sp>
      <p:sp>
        <p:nvSpPr>
          <p:cNvPr id="13" name="ZoneTexte 12"/>
          <p:cNvSpPr txBox="1"/>
          <p:nvPr/>
        </p:nvSpPr>
        <p:spPr>
          <a:xfrm>
            <a:off x="2166119" y="5157193"/>
            <a:ext cx="461665" cy="1209382"/>
          </a:xfrm>
          <a:prstGeom prst="rect">
            <a:avLst/>
          </a:prstGeom>
          <a:noFill/>
        </p:spPr>
        <p:txBody>
          <a:bodyPr vert="vert270" wrap="square" rtlCol="0">
            <a:spAutoFit/>
          </a:bodyPr>
          <a:lstStyle/>
          <a:p>
            <a:r>
              <a:rPr lang="fr-FR" b="1" dirty="0" smtClean="0">
                <a:solidFill>
                  <a:srgbClr val="0C419A"/>
                </a:solidFill>
                <a:latin typeface="Arial"/>
              </a:rPr>
              <a:t>C Leicher</a:t>
            </a:r>
            <a:endParaRPr lang="fr-FR" b="1" dirty="0">
              <a:solidFill>
                <a:srgbClr val="0C419A"/>
              </a:solidFill>
              <a:latin typeface="Arial"/>
            </a:endParaRPr>
          </a:p>
        </p:txBody>
      </p:sp>
      <p:sp>
        <p:nvSpPr>
          <p:cNvPr id="14" name="ZoneTexte 13"/>
          <p:cNvSpPr txBox="1"/>
          <p:nvPr/>
        </p:nvSpPr>
        <p:spPr>
          <a:xfrm>
            <a:off x="3318247" y="5157192"/>
            <a:ext cx="461665" cy="1209382"/>
          </a:xfrm>
          <a:prstGeom prst="rect">
            <a:avLst/>
          </a:prstGeom>
          <a:noFill/>
        </p:spPr>
        <p:txBody>
          <a:bodyPr vert="vert270" wrap="square" rtlCol="0">
            <a:spAutoFit/>
          </a:bodyPr>
          <a:lstStyle/>
          <a:p>
            <a:r>
              <a:rPr lang="fr-FR" b="1" dirty="0" smtClean="0">
                <a:solidFill>
                  <a:srgbClr val="0C419A"/>
                </a:solidFill>
                <a:latin typeface="Arial"/>
              </a:rPr>
              <a:t>JP Hamon</a:t>
            </a:r>
            <a:endParaRPr lang="fr-FR" b="1" dirty="0">
              <a:solidFill>
                <a:srgbClr val="0C419A"/>
              </a:solidFill>
              <a:latin typeface="Arial"/>
            </a:endParaRPr>
          </a:p>
        </p:txBody>
      </p:sp>
      <p:sp>
        <p:nvSpPr>
          <p:cNvPr id="15" name="ZoneTexte 14"/>
          <p:cNvSpPr txBox="1"/>
          <p:nvPr/>
        </p:nvSpPr>
        <p:spPr>
          <a:xfrm>
            <a:off x="4499992" y="5085184"/>
            <a:ext cx="461665" cy="1209382"/>
          </a:xfrm>
          <a:prstGeom prst="rect">
            <a:avLst/>
          </a:prstGeom>
          <a:noFill/>
        </p:spPr>
        <p:txBody>
          <a:bodyPr vert="vert270" wrap="square" rtlCol="0">
            <a:spAutoFit/>
          </a:bodyPr>
          <a:lstStyle/>
          <a:p>
            <a:r>
              <a:rPr lang="fr-FR" b="1" dirty="0" smtClean="0">
                <a:solidFill>
                  <a:srgbClr val="0C419A"/>
                </a:solidFill>
                <a:latin typeface="Arial"/>
              </a:rPr>
              <a:t>E Henry</a:t>
            </a:r>
            <a:endParaRPr lang="fr-FR" b="1" dirty="0">
              <a:solidFill>
                <a:srgbClr val="0C419A"/>
              </a:solidFill>
              <a:latin typeface="Arial"/>
            </a:endParaRPr>
          </a:p>
        </p:txBody>
      </p:sp>
      <p:sp>
        <p:nvSpPr>
          <p:cNvPr id="16" name="ZoneTexte 15"/>
          <p:cNvSpPr txBox="1"/>
          <p:nvPr/>
        </p:nvSpPr>
        <p:spPr>
          <a:xfrm>
            <a:off x="5838527" y="5085184"/>
            <a:ext cx="461665" cy="1209382"/>
          </a:xfrm>
          <a:prstGeom prst="rect">
            <a:avLst/>
          </a:prstGeom>
          <a:noFill/>
        </p:spPr>
        <p:txBody>
          <a:bodyPr vert="vert270" wrap="square" rtlCol="0">
            <a:spAutoFit/>
          </a:bodyPr>
          <a:lstStyle/>
          <a:p>
            <a:r>
              <a:rPr lang="fr-FR" b="1" dirty="0" smtClean="0">
                <a:solidFill>
                  <a:srgbClr val="0C419A"/>
                </a:solidFill>
                <a:latin typeface="Arial"/>
              </a:rPr>
              <a:t>P Cuq</a:t>
            </a:r>
            <a:endParaRPr lang="fr-FR" b="1" dirty="0">
              <a:solidFill>
                <a:srgbClr val="0C419A"/>
              </a:solidFill>
              <a:latin typeface="Arial"/>
            </a:endParaRPr>
          </a:p>
        </p:txBody>
      </p:sp>
      <p:sp>
        <p:nvSpPr>
          <p:cNvPr id="17" name="ZoneTexte 16"/>
          <p:cNvSpPr txBox="1"/>
          <p:nvPr/>
        </p:nvSpPr>
        <p:spPr>
          <a:xfrm>
            <a:off x="6804248" y="4077072"/>
            <a:ext cx="738664" cy="2170930"/>
          </a:xfrm>
          <a:prstGeom prst="rect">
            <a:avLst/>
          </a:prstGeom>
          <a:noFill/>
        </p:spPr>
        <p:txBody>
          <a:bodyPr vert="vert270" wrap="square" rtlCol="0">
            <a:spAutoFit/>
          </a:bodyPr>
          <a:lstStyle/>
          <a:p>
            <a:r>
              <a:rPr lang="fr-FR" b="1" dirty="0" smtClean="0">
                <a:solidFill>
                  <a:srgbClr val="0C419A"/>
                </a:solidFill>
                <a:latin typeface="Arial"/>
              </a:rPr>
              <a:t>B de </a:t>
            </a:r>
          </a:p>
          <a:p>
            <a:r>
              <a:rPr lang="fr-FR" b="1" dirty="0" smtClean="0">
                <a:solidFill>
                  <a:srgbClr val="0C419A"/>
                </a:solidFill>
                <a:latin typeface="Arial"/>
              </a:rPr>
              <a:t>Rochambeau</a:t>
            </a:r>
            <a:endParaRPr lang="fr-FR" b="1" dirty="0">
              <a:solidFill>
                <a:srgbClr val="0C419A"/>
              </a:solidFill>
              <a:latin typeface="Arial"/>
            </a:endParaRPr>
          </a:p>
        </p:txBody>
      </p:sp>
      <p:sp>
        <p:nvSpPr>
          <p:cNvPr id="18" name="ZoneTexte 17"/>
          <p:cNvSpPr txBox="1"/>
          <p:nvPr/>
        </p:nvSpPr>
        <p:spPr>
          <a:xfrm>
            <a:off x="8214791" y="5040183"/>
            <a:ext cx="461665" cy="1209382"/>
          </a:xfrm>
          <a:prstGeom prst="rect">
            <a:avLst/>
          </a:prstGeom>
          <a:noFill/>
        </p:spPr>
        <p:txBody>
          <a:bodyPr vert="vert270" wrap="square" rtlCol="0">
            <a:spAutoFit/>
          </a:bodyPr>
          <a:lstStyle/>
          <a:p>
            <a:pPr algn="just"/>
            <a:r>
              <a:rPr lang="fr-FR" b="1" dirty="0" smtClean="0">
                <a:solidFill>
                  <a:srgbClr val="0C419A"/>
                </a:solidFill>
                <a:latin typeface="Arial"/>
              </a:rPr>
              <a:t>J Vert</a:t>
            </a:r>
            <a:endParaRPr lang="fr-FR" b="1" dirty="0">
              <a:solidFill>
                <a:srgbClr val="0C419A"/>
              </a:solidFill>
              <a:latin typeface="Arial"/>
            </a:endParaRPr>
          </a:p>
        </p:txBody>
      </p:sp>
    </p:spTree>
    <p:extLst>
      <p:ext uri="{BB962C8B-B14F-4D97-AF65-F5344CB8AC3E}">
        <p14:creationId xmlns:p14="http://schemas.microsoft.com/office/powerpoint/2010/main" val="95101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55576" y="45442"/>
            <a:ext cx="828092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Favoriser l’accès aux soins : une maîtrise des tarifs (3/3)</a:t>
            </a:r>
          </a:p>
        </p:txBody>
      </p:sp>
      <p:sp>
        <p:nvSpPr>
          <p:cNvPr id="155651" name="Espace réservé du contenu 2"/>
          <p:cNvSpPr>
            <a:spLocks noGrp="1"/>
          </p:cNvSpPr>
          <p:nvPr>
            <p:ph idx="4294967295"/>
          </p:nvPr>
        </p:nvSpPr>
        <p:spPr>
          <a:xfrm>
            <a:off x="0" y="404664"/>
            <a:ext cx="9000108" cy="5976664"/>
          </a:xfrm>
          <a:prstGeom prst="rect">
            <a:avLst/>
          </a:prstGeom>
        </p:spPr>
        <p:txBody>
          <a:bodyPr/>
          <a:lstStyle/>
          <a:p>
            <a:pPr lvl="0" algn="just">
              <a:buFont typeface="Wingdings" panose="05000000000000000000" pitchFamily="2" charset="2"/>
              <a:buChar char="§"/>
            </a:pPr>
            <a:endParaRPr lang="fr-FR" sz="1800" dirty="0"/>
          </a:p>
          <a:p>
            <a:pPr marL="0" lvl="2" indent="0" algn="just">
              <a:spcBef>
                <a:spcPts val="600"/>
              </a:spcBef>
              <a:buNone/>
            </a:pPr>
            <a:r>
              <a:rPr lang="fr-FR" b="1" u="sng" dirty="0">
                <a:ea typeface="+mn-ea"/>
                <a:cs typeface="+mn-cs"/>
              </a:rPr>
              <a:t>Les nouveautés (suite) </a:t>
            </a:r>
          </a:p>
          <a:p>
            <a:pPr marL="0" lvl="2" indent="0" algn="just">
              <a:spcBef>
                <a:spcPts val="600"/>
              </a:spcBef>
              <a:buNone/>
            </a:pPr>
            <a:endParaRPr lang="fr-FR" sz="500" b="1" u="sng" dirty="0">
              <a:ea typeface="+mn-ea"/>
              <a:cs typeface="+mn-cs"/>
            </a:endParaRPr>
          </a:p>
          <a:p>
            <a:pPr marL="666750" lvl="2" indent="-285750" algn="just">
              <a:buClr>
                <a:srgbClr val="0C419A"/>
              </a:buClr>
              <a:buFont typeface="Wingdings" panose="05000000000000000000" pitchFamily="2" charset="2"/>
              <a:buChar char="§"/>
            </a:pPr>
            <a:r>
              <a:rPr lang="fr-FR" sz="1600" dirty="0" smtClean="0"/>
              <a:t>Une </a:t>
            </a:r>
            <a:r>
              <a:rPr lang="fr-FR" sz="1600" dirty="0"/>
              <a:t>valorisation </a:t>
            </a:r>
            <a:r>
              <a:rPr lang="fr-FR" sz="1600" b="1" dirty="0" smtClean="0">
                <a:solidFill>
                  <a:srgbClr val="00B050"/>
                </a:solidFill>
              </a:rPr>
              <a:t>calculée à partir des </a:t>
            </a:r>
            <a:r>
              <a:rPr lang="fr-FR" sz="1600" b="1" dirty="0">
                <a:solidFill>
                  <a:srgbClr val="00B050"/>
                </a:solidFill>
              </a:rPr>
              <a:t>honoraires des actes pratiqués sans dépassement </a:t>
            </a:r>
            <a:r>
              <a:rPr lang="fr-FR" sz="1600" dirty="0" smtClean="0"/>
              <a:t>et non plus sur la participation à la prise en charge des cotisations : application d’un pourcentage défini par spécialité (</a:t>
            </a:r>
            <a:r>
              <a:rPr lang="fr-FR" sz="1600" i="1" dirty="0" smtClean="0"/>
              <a:t>qui a été déterminé au regard du taux moyen de cotisations)</a:t>
            </a:r>
            <a:r>
              <a:rPr lang="fr-FR" sz="1600" dirty="0" smtClean="0"/>
              <a:t> qui </a:t>
            </a:r>
            <a:r>
              <a:rPr lang="fr-FR" sz="1600" dirty="0"/>
              <a:t>permet un règlement </a:t>
            </a:r>
            <a:r>
              <a:rPr lang="fr-FR" sz="1600" dirty="0" smtClean="0"/>
              <a:t>des médecins en juin de l’année N+1 au moment de la vérification du suivi des engagements et non plus à mi année N+2 </a:t>
            </a:r>
          </a:p>
          <a:p>
            <a:pPr marL="381000" lvl="2" indent="0" algn="just">
              <a:buClr>
                <a:srgbClr val="0C419A"/>
              </a:buClr>
              <a:buNone/>
            </a:pPr>
            <a:endParaRPr lang="fr-FR" sz="300" dirty="0"/>
          </a:p>
          <a:p>
            <a:pPr lvl="1" algn="just">
              <a:buClr>
                <a:srgbClr val="0C419A"/>
              </a:buClr>
              <a:buFont typeface="Wingdings" panose="05000000000000000000" pitchFamily="2" charset="2"/>
              <a:buChar char="§"/>
            </a:pPr>
            <a:r>
              <a:rPr lang="fr-FR" sz="1600" dirty="0" smtClean="0"/>
              <a:t>Une </a:t>
            </a:r>
            <a:r>
              <a:rPr lang="fr-FR" sz="1600" b="1" dirty="0">
                <a:solidFill>
                  <a:srgbClr val="00B050"/>
                </a:solidFill>
              </a:rPr>
              <a:t>valorisation progressive </a:t>
            </a:r>
            <a:r>
              <a:rPr lang="fr-FR" sz="1600" dirty="0"/>
              <a:t>permettant de bénéficier à un plus grand nombre de médecins signataires : valorisation partielle pour les médecins en écart de quelques points seulement par rapport à leurs </a:t>
            </a:r>
            <a:r>
              <a:rPr lang="fr-FR" sz="1600" dirty="0" smtClean="0"/>
              <a:t>engagements.</a:t>
            </a:r>
          </a:p>
          <a:p>
            <a:pPr marL="496888" lvl="1" indent="0" algn="just">
              <a:buClr>
                <a:srgbClr val="0C419A"/>
              </a:buClr>
              <a:buNone/>
            </a:pPr>
            <a:endParaRPr lang="fr-FR" sz="300" dirty="0" smtClean="0"/>
          </a:p>
          <a:p>
            <a:pPr lvl="1" algn="just">
              <a:buClr>
                <a:srgbClr val="0C419A"/>
              </a:buClr>
              <a:buFont typeface="Wingdings" panose="05000000000000000000" pitchFamily="2" charset="2"/>
              <a:buChar char="§"/>
            </a:pPr>
            <a:r>
              <a:rPr lang="fr-FR" sz="1600" dirty="0" smtClean="0"/>
              <a:t>Un </a:t>
            </a:r>
            <a:r>
              <a:rPr lang="fr-FR" sz="1600" b="1" dirty="0" smtClean="0">
                <a:solidFill>
                  <a:srgbClr val="00B050"/>
                </a:solidFill>
              </a:rPr>
              <a:t>partage des gains entre le médecin et le patient </a:t>
            </a:r>
            <a:r>
              <a:rPr lang="fr-FR" sz="1600" dirty="0" smtClean="0"/>
              <a:t>en cas de hausse des bases de remboursement (avenant au contrat proposé dans ce sens) </a:t>
            </a:r>
          </a:p>
          <a:p>
            <a:pPr marL="496888" lvl="1" indent="0" algn="just">
              <a:buClr>
                <a:srgbClr val="0C419A"/>
              </a:buClr>
              <a:buNone/>
            </a:pPr>
            <a:endParaRPr lang="fr-FR" sz="300" dirty="0" smtClean="0"/>
          </a:p>
          <a:p>
            <a:pPr lvl="1" algn="just">
              <a:buFont typeface="Wingdings" pitchFamily="2" charset="2"/>
              <a:buChar char="§"/>
            </a:pPr>
            <a:r>
              <a:rPr lang="fr-FR" sz="1600" dirty="0" smtClean="0"/>
              <a:t>Une possibilité de fixer les </a:t>
            </a:r>
            <a:r>
              <a:rPr lang="fr-FR" sz="1600" b="1" dirty="0" smtClean="0">
                <a:solidFill>
                  <a:srgbClr val="00B050"/>
                </a:solidFill>
              </a:rPr>
              <a:t>engagements au niveau du groupe </a:t>
            </a:r>
            <a:r>
              <a:rPr lang="fr-FR" sz="1600" dirty="0" smtClean="0"/>
              <a:t>pour les médecins exerçant en groupe et souhaitant adopter une pratique tarifaire commune (avec toujours le maintien d’un contrat individuel dont le suivi reste individuel)</a:t>
            </a:r>
          </a:p>
          <a:p>
            <a:pPr marL="496888" lvl="1" indent="0" algn="just">
              <a:buNone/>
            </a:pPr>
            <a:endParaRPr lang="fr-FR" sz="300" dirty="0"/>
          </a:p>
          <a:p>
            <a:pPr lvl="1" algn="just">
              <a:buFont typeface="Wingdings" pitchFamily="2" charset="2"/>
              <a:buChar char="§"/>
            </a:pPr>
            <a:r>
              <a:rPr lang="fr-FR" sz="1600" dirty="0" smtClean="0"/>
              <a:t>La prise en compte de </a:t>
            </a:r>
            <a:r>
              <a:rPr lang="fr-FR" sz="1600" b="1" dirty="0" smtClean="0">
                <a:solidFill>
                  <a:srgbClr val="00B050"/>
                </a:solidFill>
              </a:rPr>
              <a:t>l’activité à tarifs opposables réalisée dans les établissements de type </a:t>
            </a:r>
            <a:r>
              <a:rPr lang="fr-FR" sz="1600" b="1" dirty="0" err="1" smtClean="0">
                <a:solidFill>
                  <a:srgbClr val="00B050"/>
                </a:solidFill>
              </a:rPr>
              <a:t>Espic</a:t>
            </a:r>
            <a:r>
              <a:rPr lang="fr-FR" sz="1600" b="1" dirty="0">
                <a:solidFill>
                  <a:srgbClr val="00B050"/>
                </a:solidFill>
              </a:rPr>
              <a:t> </a:t>
            </a:r>
            <a:r>
              <a:rPr lang="fr-FR" sz="1600" dirty="0" smtClean="0"/>
              <a:t>(pour la fixation des engagements et le suivi). </a:t>
            </a:r>
          </a:p>
          <a:p>
            <a:pPr lvl="1" algn="just">
              <a:buFont typeface="Wingdings" pitchFamily="2" charset="2"/>
              <a:buChar char="§"/>
            </a:pPr>
            <a:endParaRPr lang="fr-FR" sz="1600" dirty="0"/>
          </a:p>
          <a:p>
            <a:pPr lvl="1" algn="just">
              <a:buFont typeface="Wingdings" pitchFamily="2" charset="2"/>
              <a:buChar char="§"/>
            </a:pPr>
            <a:endParaRPr lang="fr-FR" sz="2000" dirty="0" smtClean="0"/>
          </a:p>
          <a:p>
            <a:pPr lvl="1" algn="just">
              <a:buFont typeface="Wingdings" pitchFamily="2" charset="2"/>
              <a:buChar char="§"/>
            </a:pPr>
            <a:endParaRPr lang="fr-FR" sz="2000" dirty="0" smtClean="0"/>
          </a:p>
          <a:p>
            <a:pPr lvl="1" algn="just">
              <a:buFont typeface="Wingdings" pitchFamily="2" charset="2"/>
              <a:buChar char="§"/>
            </a:pPr>
            <a:endParaRPr lang="fr-FR" sz="2000" dirty="0"/>
          </a:p>
          <a:p>
            <a:pPr lvl="1" algn="just">
              <a:buFont typeface="Wingdings" pitchFamily="2" charset="2"/>
              <a:buChar char="§"/>
            </a:pPr>
            <a:endParaRPr lang="fr-FR" sz="2000"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defRPr/>
            </a:pPr>
            <a:fld id="{12AB241F-050C-4F60-AAA2-C84E64DCA7AE}" type="slidenum">
              <a:rPr lang="fr-FR" smtClean="0">
                <a:solidFill>
                  <a:srgbClr val="333399"/>
                </a:solidFill>
              </a:rPr>
              <a:pPr>
                <a:defRPr/>
              </a:pPr>
              <a:t>20</a:t>
            </a:fld>
            <a:endParaRPr lang="fr-FR" dirty="0">
              <a:solidFill>
                <a:srgbClr val="333399"/>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2</a:t>
            </a:r>
            <a:endParaRPr lang="fr-FR" sz="4400" b="1" kern="0" dirty="0" smtClean="0">
              <a:solidFill>
                <a:srgbClr val="FFC000"/>
              </a:solidFill>
              <a:effectLst>
                <a:outerShdw blurRad="38100" dist="38100" dir="2700000" algn="tl">
                  <a:srgbClr val="000000">
                    <a:alpha val="43137"/>
                  </a:srgbClr>
                </a:outerShdw>
              </a:effectLst>
              <a:cs typeface="Arial" panose="020B0604020202020204" pitchFamily="34" charset="0"/>
            </a:endParaRPr>
          </a:p>
        </p:txBody>
      </p:sp>
    </p:spTree>
    <p:extLst>
      <p:ext uri="{BB962C8B-B14F-4D97-AF65-F5344CB8AC3E}">
        <p14:creationId xmlns:p14="http://schemas.microsoft.com/office/powerpoint/2010/main" val="2787798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00110" y="20298"/>
            <a:ext cx="8543890" cy="52838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forfaitaire simplifiée : le forfait patientèle  (1/2)  </a:t>
            </a:r>
          </a:p>
        </p:txBody>
      </p:sp>
      <p:sp>
        <p:nvSpPr>
          <p:cNvPr id="155651" name="Espace réservé du contenu 2"/>
          <p:cNvSpPr>
            <a:spLocks noGrp="1"/>
          </p:cNvSpPr>
          <p:nvPr>
            <p:ph idx="4294967295"/>
          </p:nvPr>
        </p:nvSpPr>
        <p:spPr>
          <a:xfrm>
            <a:off x="35496" y="548680"/>
            <a:ext cx="8964612" cy="6120680"/>
          </a:xfrm>
          <a:prstGeom prst="rect">
            <a:avLst/>
          </a:prstGeom>
        </p:spPr>
        <p:txBody>
          <a:bodyPr/>
          <a:lstStyle/>
          <a:p>
            <a:pPr lvl="0">
              <a:buFont typeface="Wingdings" panose="05000000000000000000" pitchFamily="2" charset="2"/>
              <a:buChar char="§"/>
            </a:pPr>
            <a:endParaRPr lang="fr-FR" sz="500" dirty="0" smtClean="0"/>
          </a:p>
          <a:p>
            <a:pPr marL="0" lvl="0" indent="0">
              <a:buNone/>
            </a:pPr>
            <a:endParaRPr lang="fr-FR" sz="500" dirty="0" smtClean="0"/>
          </a:p>
          <a:p>
            <a:pPr lvl="0" algn="just">
              <a:buFont typeface="Wingdings" panose="05000000000000000000" pitchFamily="2" charset="2"/>
              <a:buChar char="§"/>
            </a:pPr>
            <a:r>
              <a:rPr lang="fr-FR" sz="1600" dirty="0" smtClean="0"/>
              <a:t>Mise en place du forfait </a:t>
            </a:r>
            <a:r>
              <a:rPr lang="fr-FR" sz="1600" dirty="0"/>
              <a:t>patientèle </a:t>
            </a:r>
            <a:r>
              <a:rPr lang="fr-FR" sz="1600" dirty="0" smtClean="0"/>
              <a:t>médecin traitant (MTF) : un forfait unique qui </a:t>
            </a:r>
            <a:r>
              <a:rPr lang="fr-FR" sz="1600" dirty="0"/>
              <a:t>regroupe tous les anciens forfaits. </a:t>
            </a:r>
            <a:endParaRPr lang="fr-FR" sz="1600" dirty="0" smtClean="0"/>
          </a:p>
          <a:p>
            <a:pPr marL="0" lvl="0" indent="0" algn="just">
              <a:buNone/>
            </a:pPr>
            <a:endParaRPr lang="fr-FR" sz="300" dirty="0" smtClean="0"/>
          </a:p>
          <a:p>
            <a:pPr lvl="0" algn="just">
              <a:buFont typeface="Wingdings" panose="05000000000000000000" pitchFamily="2" charset="2"/>
              <a:buChar char="§"/>
            </a:pPr>
            <a:r>
              <a:rPr lang="fr-FR" sz="1600" b="0" dirty="0" smtClean="0"/>
              <a:t>Sa </a:t>
            </a:r>
            <a:r>
              <a:rPr lang="fr-FR" sz="1600" b="0" dirty="0"/>
              <a:t>valorisation dépend désormais des caractéristiques de la patientèle (âge, pathologie, </a:t>
            </a:r>
            <a:r>
              <a:rPr lang="fr-FR" sz="1600" b="0" dirty="0" smtClean="0"/>
              <a:t>précarité)</a:t>
            </a:r>
          </a:p>
          <a:p>
            <a:pPr marL="415925" lvl="1" indent="0" algn="just">
              <a:buNone/>
            </a:pPr>
            <a:endParaRPr lang="fr-FR" sz="1600" dirty="0"/>
          </a:p>
          <a:p>
            <a:pPr marL="415925" lvl="1" indent="0" algn="just">
              <a:buNone/>
            </a:pPr>
            <a:endParaRPr lang="fr-FR" sz="1600" b="0" dirty="0" smtClean="0"/>
          </a:p>
          <a:p>
            <a:pPr marL="415925" lvl="1" indent="0" algn="just">
              <a:buNone/>
            </a:pPr>
            <a:endParaRPr lang="fr-FR" sz="1600" dirty="0"/>
          </a:p>
          <a:p>
            <a:pPr marL="415925" lvl="1" indent="0" algn="just">
              <a:buNone/>
            </a:pPr>
            <a:endParaRPr lang="fr-FR" sz="1600" b="0" dirty="0" smtClean="0"/>
          </a:p>
          <a:p>
            <a:pPr marL="415925" lvl="1" indent="0" algn="just">
              <a:buNone/>
            </a:pPr>
            <a:endParaRPr lang="fr-FR" sz="1600" dirty="0"/>
          </a:p>
          <a:p>
            <a:pPr marL="415925" lvl="1" indent="0" algn="just">
              <a:buNone/>
            </a:pPr>
            <a:endParaRPr lang="fr-FR" sz="1600" b="0" dirty="0" smtClean="0"/>
          </a:p>
          <a:p>
            <a:pPr algn="just">
              <a:spcBef>
                <a:spcPts val="600"/>
              </a:spcBef>
              <a:buFont typeface="Wingdings" panose="05000000000000000000" pitchFamily="2" charset="2"/>
              <a:buChar char="§"/>
            </a:pPr>
            <a:endParaRPr lang="fr-FR" sz="1600" b="0" dirty="0" smtClean="0"/>
          </a:p>
          <a:p>
            <a:pPr algn="just">
              <a:spcBef>
                <a:spcPts val="600"/>
              </a:spcBef>
              <a:buFont typeface="Wingdings" panose="05000000000000000000" pitchFamily="2" charset="2"/>
              <a:buChar char="§"/>
            </a:pPr>
            <a:r>
              <a:rPr lang="fr-FR" sz="1600" b="0" dirty="0" smtClean="0"/>
              <a:t>Il </a:t>
            </a:r>
            <a:r>
              <a:rPr lang="fr-FR" sz="1600" b="0" dirty="0"/>
              <a:t>est calculé selon les caractéristiques de la patientèle observées chaque année au </a:t>
            </a:r>
            <a:r>
              <a:rPr lang="fr-FR" sz="1600" b="0" dirty="0" smtClean="0"/>
              <a:t>31/12, </a:t>
            </a:r>
            <a:r>
              <a:rPr lang="fr-FR" sz="1600" b="0" dirty="0"/>
              <a:t>pour tous les patients ayant déclaré le </a:t>
            </a:r>
            <a:r>
              <a:rPr lang="fr-FR" sz="1600" b="0" dirty="0" smtClean="0"/>
              <a:t>médecin comme </a:t>
            </a:r>
            <a:r>
              <a:rPr lang="fr-FR" sz="1600" b="0" dirty="0"/>
              <a:t>médecin traitant, et ce, pour l’ensemble des régimes </a:t>
            </a:r>
            <a:r>
              <a:rPr lang="fr-FR" sz="1600" b="0" dirty="0" smtClean="0"/>
              <a:t>obligatoires</a:t>
            </a:r>
            <a:r>
              <a:rPr lang="fr-FR" sz="1600" b="0" dirty="0"/>
              <a:t> </a:t>
            </a:r>
            <a:r>
              <a:rPr lang="fr-FR" sz="1600" b="0" dirty="0" smtClean="0"/>
              <a:t>(</a:t>
            </a:r>
            <a:r>
              <a:rPr lang="fr-FR" sz="1600" b="0" i="1" dirty="0" smtClean="0"/>
              <a:t>base PMTIR servant pour le calcul de la ROSP également</a:t>
            </a:r>
            <a:r>
              <a:rPr lang="fr-FR" sz="1600" b="0" dirty="0" smtClean="0"/>
              <a:t>)</a:t>
            </a:r>
          </a:p>
          <a:p>
            <a:pPr marL="0" indent="0" algn="just">
              <a:spcBef>
                <a:spcPts val="600"/>
              </a:spcBef>
              <a:buNone/>
            </a:pPr>
            <a:endParaRPr lang="fr-FR" sz="300" b="0" dirty="0" smtClean="0"/>
          </a:p>
          <a:p>
            <a:pPr algn="just">
              <a:buFont typeface="Wingdings" panose="05000000000000000000" pitchFamily="2" charset="2"/>
              <a:buChar char="§"/>
            </a:pPr>
            <a:r>
              <a:rPr lang="fr-FR" sz="1600" b="0" dirty="0" smtClean="0"/>
              <a:t>Une </a:t>
            </a:r>
            <a:r>
              <a:rPr lang="fr-FR" sz="1600" b="0" dirty="0"/>
              <a:t>majoration </a:t>
            </a:r>
            <a:r>
              <a:rPr lang="fr-FR" sz="1600" b="0" dirty="0" smtClean="0"/>
              <a:t>« précarité » est </a:t>
            </a:r>
            <a:r>
              <a:rPr lang="fr-FR" sz="1600" b="0" dirty="0"/>
              <a:t>appliquée en fonction de la part des patients en CMU-C dans la patientèle du </a:t>
            </a:r>
            <a:r>
              <a:rPr lang="fr-FR" sz="1600" b="0" dirty="0" smtClean="0"/>
              <a:t>médecin</a:t>
            </a:r>
            <a:r>
              <a:rPr lang="fr-FR" sz="1600" b="0" dirty="0"/>
              <a:t> </a:t>
            </a:r>
            <a:r>
              <a:rPr lang="fr-FR" sz="1600" b="0" dirty="0" smtClean="0"/>
              <a:t>: majoration égale à la moitié de la différence entre le taux national (soit 7%) et le taux constaté dans la patientèle du médecin (majoration plafonnée à 25%) </a:t>
            </a:r>
          </a:p>
          <a:p>
            <a:pPr algn="just">
              <a:buFont typeface="Wingdings" panose="05000000000000000000" pitchFamily="2" charset="2"/>
              <a:buChar char="§"/>
            </a:pPr>
            <a:endParaRPr lang="fr-FR" sz="1700" dirty="0"/>
          </a:p>
          <a:p>
            <a:pPr marL="415925" lvl="1" indent="0" algn="just">
              <a:buNone/>
            </a:pPr>
            <a:endParaRPr lang="fr-FR" sz="1400" b="0" dirty="0" smtClean="0"/>
          </a:p>
          <a:p>
            <a:pPr marL="415925" lvl="1" indent="0" algn="just">
              <a:buNone/>
            </a:pPr>
            <a:endParaRPr lang="fr-FR" sz="1400" b="0"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21</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3</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536559744"/>
              </p:ext>
            </p:extLst>
          </p:nvPr>
        </p:nvGraphicFramePr>
        <p:xfrm>
          <a:off x="467544" y="2132856"/>
          <a:ext cx="8101772" cy="1656183"/>
        </p:xfrm>
        <a:graphic>
          <a:graphicData uri="http://schemas.openxmlformats.org/drawingml/2006/table">
            <a:tbl>
              <a:tblPr firstRow="1" firstCol="1" bandRow="1"/>
              <a:tblGrid>
                <a:gridCol w="5760640"/>
                <a:gridCol w="2341132"/>
              </a:tblGrid>
              <a:tr h="252770">
                <a:tc>
                  <a:txBody>
                    <a:bodyPr/>
                    <a:lstStyle/>
                    <a:p>
                      <a:pPr algn="just">
                        <a:spcBef>
                          <a:spcPts val="600"/>
                        </a:spcBef>
                        <a:spcAft>
                          <a:spcPts val="600"/>
                        </a:spcAft>
                      </a:pPr>
                      <a:r>
                        <a:rPr lang="fr-FR" sz="1500" b="1" dirty="0">
                          <a:solidFill>
                            <a:srgbClr val="FFFFFF"/>
                          </a:solidFill>
                          <a:effectLst/>
                          <a:uFill>
                            <a:solidFill>
                              <a:srgbClr val="000000"/>
                            </a:solidFill>
                          </a:uFill>
                          <a:latin typeface="Arial"/>
                          <a:ea typeface="Arial Unicode MS"/>
                        </a:rPr>
                        <a:t>Caractéristique du patient</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500" b="1" dirty="0">
                          <a:solidFill>
                            <a:srgbClr val="FFFFFF"/>
                          </a:solidFill>
                          <a:effectLst/>
                          <a:uFill>
                            <a:solidFill>
                              <a:srgbClr val="000000"/>
                            </a:solidFill>
                          </a:uFill>
                          <a:latin typeface="Arial"/>
                          <a:ea typeface="Arial Unicode MS"/>
                        </a:rPr>
                        <a:t>Valorisation</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r>
              <a:tr h="237107">
                <a:tc>
                  <a:txBody>
                    <a:bodyPr/>
                    <a:lstStyle/>
                    <a:p>
                      <a:pPr algn="just">
                        <a:spcBef>
                          <a:spcPts val="600"/>
                        </a:spcBef>
                        <a:spcAft>
                          <a:spcPts val="600"/>
                        </a:spcAft>
                      </a:pPr>
                      <a:r>
                        <a:rPr lang="fr-FR" sz="1500">
                          <a:solidFill>
                            <a:srgbClr val="000000"/>
                          </a:solidFill>
                          <a:effectLst/>
                          <a:uFill>
                            <a:solidFill>
                              <a:srgbClr val="000000"/>
                            </a:solidFill>
                          </a:uFill>
                          <a:latin typeface="Arial"/>
                          <a:ea typeface="Arial Unicode MS"/>
                        </a:rPr>
                        <a:t>Enfant de 0 à 6 ans</a:t>
                      </a:r>
                      <a:endParaRPr lang="fr-FR" sz="150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500" dirty="0">
                          <a:solidFill>
                            <a:srgbClr val="000000"/>
                          </a:solidFill>
                          <a:effectLst/>
                          <a:uFill>
                            <a:solidFill>
                              <a:srgbClr val="000000"/>
                            </a:solidFill>
                          </a:uFill>
                          <a:latin typeface="Arial"/>
                          <a:ea typeface="Arial Unicode MS"/>
                        </a:rPr>
                        <a:t>6 euros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237107">
                <a:tc>
                  <a:txBody>
                    <a:bodyPr/>
                    <a:lstStyle/>
                    <a:p>
                      <a:pPr algn="just">
                        <a:spcBef>
                          <a:spcPts val="600"/>
                        </a:spcBef>
                        <a:spcAft>
                          <a:spcPts val="600"/>
                        </a:spcAft>
                      </a:pPr>
                      <a:r>
                        <a:rPr lang="fr-FR" sz="1500" dirty="0">
                          <a:solidFill>
                            <a:srgbClr val="000000"/>
                          </a:solidFill>
                          <a:effectLst/>
                          <a:uFill>
                            <a:solidFill>
                              <a:srgbClr val="000000"/>
                            </a:solidFill>
                          </a:uFill>
                          <a:latin typeface="Arial"/>
                          <a:ea typeface="Arial Unicode MS"/>
                        </a:rPr>
                        <a:t>Patient de 7 à 79 ans, hors affection de longue durée</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500" dirty="0">
                          <a:solidFill>
                            <a:srgbClr val="000000"/>
                          </a:solidFill>
                          <a:effectLst/>
                          <a:uFill>
                            <a:solidFill>
                              <a:srgbClr val="000000"/>
                            </a:solidFill>
                          </a:uFill>
                          <a:latin typeface="Arial"/>
                          <a:ea typeface="Arial Unicode MS"/>
                        </a:rPr>
                        <a:t>5 euros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237107">
                <a:tc>
                  <a:txBody>
                    <a:bodyPr/>
                    <a:lstStyle/>
                    <a:p>
                      <a:pPr algn="just">
                        <a:spcBef>
                          <a:spcPts val="600"/>
                        </a:spcBef>
                        <a:spcAft>
                          <a:spcPts val="600"/>
                        </a:spcAft>
                      </a:pPr>
                      <a:r>
                        <a:rPr lang="fr-FR" sz="1500">
                          <a:solidFill>
                            <a:srgbClr val="000000"/>
                          </a:solidFill>
                          <a:effectLst/>
                          <a:uFill>
                            <a:solidFill>
                              <a:srgbClr val="000000"/>
                            </a:solidFill>
                          </a:uFill>
                          <a:latin typeface="Arial"/>
                          <a:ea typeface="Arial Unicode MS"/>
                        </a:rPr>
                        <a:t>Personne en affection longue durée</a:t>
                      </a:r>
                      <a:endParaRPr lang="fr-FR" sz="150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500" dirty="0">
                          <a:solidFill>
                            <a:srgbClr val="000000"/>
                          </a:solidFill>
                          <a:effectLst/>
                          <a:uFill>
                            <a:solidFill>
                              <a:srgbClr val="000000"/>
                            </a:solidFill>
                          </a:uFill>
                          <a:latin typeface="Arial"/>
                          <a:ea typeface="Arial Unicode MS"/>
                        </a:rPr>
                        <a:t>42 euros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237107">
                <a:tc>
                  <a:txBody>
                    <a:bodyPr/>
                    <a:lstStyle/>
                    <a:p>
                      <a:pPr algn="just">
                        <a:spcBef>
                          <a:spcPts val="600"/>
                        </a:spcBef>
                        <a:spcAft>
                          <a:spcPts val="600"/>
                        </a:spcAft>
                      </a:pPr>
                      <a:r>
                        <a:rPr lang="fr-FR" sz="1500" dirty="0">
                          <a:solidFill>
                            <a:srgbClr val="000000"/>
                          </a:solidFill>
                          <a:effectLst/>
                          <a:uFill>
                            <a:solidFill>
                              <a:srgbClr val="000000"/>
                            </a:solidFill>
                          </a:uFill>
                          <a:latin typeface="Arial"/>
                          <a:ea typeface="Arial Unicode MS"/>
                        </a:rPr>
                        <a:t>Personne âgée de 80 ans ou plus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500" dirty="0">
                          <a:solidFill>
                            <a:srgbClr val="000000"/>
                          </a:solidFill>
                          <a:effectLst/>
                          <a:uFill>
                            <a:solidFill>
                              <a:srgbClr val="000000"/>
                            </a:solidFill>
                          </a:uFill>
                          <a:latin typeface="Arial"/>
                          <a:ea typeface="Arial Unicode MS"/>
                        </a:rPr>
                        <a:t>42 euros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454985">
                <a:tc>
                  <a:txBody>
                    <a:bodyPr/>
                    <a:lstStyle/>
                    <a:p>
                      <a:pPr algn="just">
                        <a:spcBef>
                          <a:spcPts val="600"/>
                        </a:spcBef>
                        <a:spcAft>
                          <a:spcPts val="600"/>
                        </a:spcAft>
                      </a:pPr>
                      <a:r>
                        <a:rPr lang="fr-FR" sz="1500" dirty="0">
                          <a:solidFill>
                            <a:srgbClr val="000000"/>
                          </a:solidFill>
                          <a:effectLst/>
                          <a:uFill>
                            <a:solidFill>
                              <a:srgbClr val="000000"/>
                            </a:solidFill>
                          </a:uFill>
                          <a:latin typeface="Arial"/>
                          <a:ea typeface="Arial Unicode MS"/>
                        </a:rPr>
                        <a:t>Personne âgée de 80 ans </a:t>
                      </a:r>
                      <a:r>
                        <a:rPr lang="fr-FR" sz="1500" dirty="0" smtClean="0">
                          <a:solidFill>
                            <a:srgbClr val="000000"/>
                          </a:solidFill>
                          <a:effectLst/>
                          <a:uFill>
                            <a:solidFill>
                              <a:srgbClr val="000000"/>
                            </a:solidFill>
                          </a:uFill>
                          <a:latin typeface="Arial"/>
                          <a:ea typeface="Arial Unicode MS"/>
                        </a:rPr>
                        <a:t>ou plus </a:t>
                      </a:r>
                      <a:r>
                        <a:rPr lang="fr-FR" sz="1500" u="sng" dirty="0" smtClean="0">
                          <a:solidFill>
                            <a:srgbClr val="000000"/>
                          </a:solidFill>
                          <a:effectLst/>
                          <a:uFill>
                            <a:solidFill>
                              <a:srgbClr val="000000"/>
                            </a:solidFill>
                          </a:uFill>
                          <a:latin typeface="Arial"/>
                          <a:ea typeface="Arial Unicode MS"/>
                        </a:rPr>
                        <a:t>et</a:t>
                      </a:r>
                      <a:r>
                        <a:rPr lang="fr-FR" sz="1500" dirty="0" smtClean="0">
                          <a:solidFill>
                            <a:srgbClr val="000000"/>
                          </a:solidFill>
                          <a:effectLst/>
                          <a:uFill>
                            <a:solidFill>
                              <a:srgbClr val="000000"/>
                            </a:solidFill>
                          </a:uFill>
                          <a:latin typeface="Arial"/>
                          <a:ea typeface="Arial Unicode MS"/>
                        </a:rPr>
                        <a:t> </a:t>
                      </a:r>
                      <a:r>
                        <a:rPr lang="fr-FR" sz="1500" dirty="0">
                          <a:solidFill>
                            <a:srgbClr val="000000"/>
                          </a:solidFill>
                          <a:effectLst/>
                          <a:uFill>
                            <a:solidFill>
                              <a:srgbClr val="000000"/>
                            </a:solidFill>
                          </a:uFill>
                          <a:latin typeface="Arial"/>
                          <a:ea typeface="Arial Unicode MS"/>
                        </a:rPr>
                        <a:t>en affection longue </a:t>
                      </a:r>
                      <a:r>
                        <a:rPr lang="fr-FR" sz="1500" dirty="0" smtClean="0">
                          <a:solidFill>
                            <a:srgbClr val="000000"/>
                          </a:solidFill>
                          <a:effectLst/>
                          <a:uFill>
                            <a:solidFill>
                              <a:srgbClr val="000000"/>
                            </a:solidFill>
                          </a:uFill>
                          <a:latin typeface="Arial"/>
                          <a:ea typeface="Arial Unicode MS"/>
                        </a:rPr>
                        <a:t>durée </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500" dirty="0">
                          <a:solidFill>
                            <a:srgbClr val="000000"/>
                          </a:solidFill>
                          <a:effectLst/>
                          <a:uFill>
                            <a:solidFill>
                              <a:srgbClr val="000000"/>
                            </a:solidFill>
                          </a:uFill>
                          <a:latin typeface="Arial"/>
                          <a:ea typeface="Arial Unicode MS"/>
                        </a:rPr>
                        <a:t>70 euros</a:t>
                      </a:r>
                      <a:endParaRPr lang="fr-FR" sz="1500" dirty="0">
                        <a:solidFill>
                          <a:srgbClr val="000000"/>
                        </a:solidFill>
                        <a:effectLst/>
                        <a:uFill>
                          <a:solidFill>
                            <a:srgbClr val="000000"/>
                          </a:solidFill>
                        </a:uFill>
                        <a:latin typeface="Times New Roman"/>
                        <a:ea typeface="Arial Unicode MS"/>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376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55576" y="57060"/>
            <a:ext cx="820891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forfaitaire simplifiée : le forfait patientèle (2/2)</a:t>
            </a:r>
          </a:p>
        </p:txBody>
      </p:sp>
      <p:sp>
        <p:nvSpPr>
          <p:cNvPr id="155651" name="Espace réservé du contenu 2"/>
          <p:cNvSpPr>
            <a:spLocks noGrp="1"/>
          </p:cNvSpPr>
          <p:nvPr>
            <p:ph idx="4294967295"/>
          </p:nvPr>
        </p:nvSpPr>
        <p:spPr>
          <a:xfrm>
            <a:off x="80723" y="745168"/>
            <a:ext cx="8964612" cy="5132104"/>
          </a:xfrm>
          <a:prstGeom prst="rect">
            <a:avLst/>
          </a:prstGeom>
        </p:spPr>
        <p:txBody>
          <a:bodyPr/>
          <a:lstStyle/>
          <a:p>
            <a:pPr algn="just">
              <a:spcBef>
                <a:spcPts val="1200"/>
              </a:spcBef>
              <a:buFont typeface="Wingdings" panose="05000000000000000000" pitchFamily="2" charset="2"/>
              <a:buChar char="§"/>
            </a:pPr>
            <a:endParaRPr lang="fr-FR" sz="1800" dirty="0" smtClean="0"/>
          </a:p>
          <a:p>
            <a:pPr algn="just">
              <a:spcBef>
                <a:spcPts val="1200"/>
              </a:spcBef>
              <a:buFont typeface="Wingdings" panose="05000000000000000000" pitchFamily="2" charset="2"/>
              <a:buChar char="§"/>
            </a:pPr>
            <a:r>
              <a:rPr lang="fr-FR" sz="1800" dirty="0" smtClean="0"/>
              <a:t>Montant </a:t>
            </a:r>
            <a:r>
              <a:rPr lang="fr-FR" sz="1800" dirty="0"/>
              <a:t>moyen estimé </a:t>
            </a:r>
            <a:r>
              <a:rPr lang="fr-FR" sz="1800" dirty="0" smtClean="0"/>
              <a:t>: 14 </a:t>
            </a:r>
            <a:r>
              <a:rPr lang="fr-FR" sz="1800" dirty="0"/>
              <a:t>640 euros par médecin</a:t>
            </a:r>
            <a:r>
              <a:rPr lang="fr-FR" sz="1800" dirty="0" smtClean="0"/>
              <a:t>.</a:t>
            </a:r>
            <a:endParaRPr lang="fr-FR" sz="1800" dirty="0"/>
          </a:p>
          <a:p>
            <a:pPr algn="just">
              <a:spcBef>
                <a:spcPts val="1200"/>
              </a:spcBef>
              <a:buFont typeface="Wingdings" panose="05000000000000000000" pitchFamily="2" charset="2"/>
              <a:buChar char="§"/>
            </a:pPr>
            <a:r>
              <a:rPr lang="fr-FR" sz="1800" dirty="0" smtClean="0"/>
              <a:t>Forfait réservé aux médecins traitants de secteur 1 ou adhérant à l’OPTAM </a:t>
            </a:r>
          </a:p>
          <a:p>
            <a:pPr algn="just">
              <a:spcBef>
                <a:spcPts val="1200"/>
              </a:spcBef>
              <a:buFont typeface="Wingdings" panose="05000000000000000000" pitchFamily="2" charset="2"/>
              <a:buChar char="§"/>
            </a:pPr>
            <a:r>
              <a:rPr lang="fr-FR" sz="1800" dirty="0" smtClean="0"/>
              <a:t>Maintien des forfaits FMT, RMT, RST et MPA pour l’année 2017 et entrée en vigueur du nouveau forfait patientèle au 1</a:t>
            </a:r>
            <a:r>
              <a:rPr lang="fr-FR" sz="1800" baseline="30000" dirty="0" smtClean="0"/>
              <a:t>er</a:t>
            </a:r>
            <a:r>
              <a:rPr lang="fr-FR" sz="1800" dirty="0" smtClean="0"/>
              <a:t> janvier 2018 </a:t>
            </a:r>
          </a:p>
          <a:p>
            <a:pPr algn="just">
              <a:spcBef>
                <a:spcPts val="1200"/>
              </a:spcBef>
              <a:buFont typeface="Wingdings" panose="05000000000000000000" pitchFamily="2" charset="2"/>
              <a:buChar char="§"/>
            </a:pPr>
            <a:r>
              <a:rPr lang="fr-FR" sz="1800" b="0" dirty="0" smtClean="0"/>
              <a:t>En fonction de la décision de l’UNOCAM d’adhérer à la convention des modalités techniques doivent être mises en place pour permettre à l’UNOCAM de participer au financement de ce nouveau forfait patientèle à hauteur de 250 M€ en 2018 (</a:t>
            </a:r>
            <a:r>
              <a:rPr lang="fr-FR" sz="1800" b="0" i="1" dirty="0" smtClean="0"/>
              <a:t>auparavant financement à hauteur de 150M€ au titre du forfait FMT</a:t>
            </a:r>
            <a:r>
              <a:rPr lang="fr-FR" sz="1800" b="0" dirty="0" smtClean="0"/>
              <a:t>) et 300 M€ en 2019.</a:t>
            </a:r>
          </a:p>
          <a:p>
            <a:pPr algn="just">
              <a:spcBef>
                <a:spcPts val="1200"/>
              </a:spcBef>
              <a:buFont typeface="Wingdings" panose="05000000000000000000" pitchFamily="2" charset="2"/>
              <a:buChar char="§"/>
            </a:pPr>
            <a:r>
              <a:rPr lang="fr-FR" sz="1800" b="0" dirty="0" smtClean="0"/>
              <a:t>Maintien de la MPA (majoration pour les consultations réalisés auprès de patients âgés de 80 et plus) pour le suivi des patients dont le médecin n’est pas le médecin traitant </a:t>
            </a:r>
            <a:endParaRPr lang="fr-FR" sz="1800" b="0" dirty="0"/>
          </a:p>
          <a:p>
            <a:pPr marL="415925" lvl="1" indent="0" algn="just">
              <a:buNone/>
            </a:pPr>
            <a:endParaRPr lang="fr-FR" sz="1400" b="0" dirty="0" smtClean="0"/>
          </a:p>
          <a:p>
            <a:pPr marL="415925" lvl="1" indent="0" algn="just">
              <a:buNone/>
            </a:pPr>
            <a:endParaRPr lang="fr-FR" sz="1400" b="0"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22</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3</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515723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00110" y="21546"/>
            <a:ext cx="856895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forfaitaire simplifiée : le forfait structure (1/3)</a:t>
            </a:r>
          </a:p>
        </p:txBody>
      </p:sp>
      <p:sp>
        <p:nvSpPr>
          <p:cNvPr id="155651" name="Espace réservé du contenu 2"/>
          <p:cNvSpPr>
            <a:spLocks noGrp="1"/>
          </p:cNvSpPr>
          <p:nvPr>
            <p:ph idx="4294967295"/>
          </p:nvPr>
        </p:nvSpPr>
        <p:spPr>
          <a:xfrm>
            <a:off x="35496" y="620688"/>
            <a:ext cx="9001000" cy="5688632"/>
          </a:xfrm>
          <a:prstGeom prst="rect">
            <a:avLst/>
          </a:prstGeom>
        </p:spPr>
        <p:txBody>
          <a:bodyPr/>
          <a:lstStyle/>
          <a:p>
            <a:pPr marL="0" lvl="0" indent="0" algn="just">
              <a:buNone/>
            </a:pPr>
            <a:endParaRPr lang="fr-FR" sz="200" dirty="0" smtClean="0"/>
          </a:p>
          <a:p>
            <a:pPr lvl="0" algn="just">
              <a:buClr>
                <a:srgbClr val="99CC00"/>
              </a:buClr>
              <a:buFont typeface="Wingdings" pitchFamily="2" charset="2"/>
              <a:buChar char="§"/>
            </a:pPr>
            <a:r>
              <a:rPr lang="fr-FR" sz="1800" dirty="0"/>
              <a:t>Un forfait structure (ouvert à tous médecins) pour inciter à la mise en place d’outils et d’organisations nouvelles facilitant la gestion de leur cabinet, individuel ou de groupe ainsi que la coordination du parcours des patients et la simplification des relations avec l’assurance maladie</a:t>
            </a:r>
          </a:p>
          <a:p>
            <a:pPr marL="0" lvl="0" indent="0" algn="just">
              <a:buClr>
                <a:srgbClr val="99CC00"/>
              </a:buClr>
              <a:buNone/>
            </a:pPr>
            <a:r>
              <a:rPr lang="fr-FR" sz="1800" dirty="0"/>
              <a:t>2 volets :  </a:t>
            </a:r>
          </a:p>
          <a:p>
            <a:pPr marL="363538" lvl="1" indent="0" algn="just">
              <a:buNone/>
            </a:pPr>
            <a:r>
              <a:rPr lang="fr-FR" dirty="0"/>
              <a:t>Le </a:t>
            </a:r>
            <a:r>
              <a:rPr lang="fr-FR" b="1" dirty="0">
                <a:solidFill>
                  <a:srgbClr val="00B050"/>
                </a:solidFill>
              </a:rPr>
              <a:t>premier volet </a:t>
            </a:r>
            <a:r>
              <a:rPr lang="fr-FR" dirty="0"/>
              <a:t>représente un prérequis : les indicateurs doivent tous être atteints pour déclencher la rémunération des 2 volets.</a:t>
            </a:r>
          </a:p>
          <a:p>
            <a:pPr marL="363538" lvl="1" indent="0" algn="just">
              <a:buNone/>
            </a:pPr>
            <a:r>
              <a:rPr lang="fr-FR" dirty="0"/>
              <a:t>Reprend certains objectifs précédemment inscrits dans le volet ‘</a:t>
            </a:r>
            <a:r>
              <a:rPr lang="fr-FR" i="1" dirty="0"/>
              <a:t>Organisation du cabinet’</a:t>
            </a:r>
            <a:r>
              <a:rPr lang="fr-FR" dirty="0"/>
              <a:t> de la ROSP comme l’utilisation de logiciels d’aide à la prescription (LAP), le taux de télétransmission des feuilles de soins supérieur à 2/3 ou l’affichage des horaires d’ouverture dans le cabinet. </a:t>
            </a:r>
          </a:p>
          <a:p>
            <a:pPr marL="363538" lvl="1" indent="0" algn="just">
              <a:buNone/>
            </a:pPr>
            <a:endParaRPr lang="fr-FR" sz="1600" b="1" u="sng" dirty="0" smtClean="0">
              <a:solidFill>
                <a:srgbClr val="00B050"/>
              </a:solidFill>
            </a:endParaRPr>
          </a:p>
          <a:p>
            <a:pPr marL="0" indent="-52387" algn="just">
              <a:buNone/>
            </a:pPr>
            <a:r>
              <a:rPr lang="fr-FR" sz="1800" b="1" u="sng" dirty="0" smtClean="0">
                <a:solidFill>
                  <a:srgbClr val="00B050"/>
                </a:solidFill>
              </a:rPr>
              <a:t>Les </a:t>
            </a:r>
            <a:r>
              <a:rPr lang="fr-FR" sz="1800" u="sng" dirty="0">
                <a:solidFill>
                  <a:srgbClr val="00B050"/>
                </a:solidFill>
              </a:rPr>
              <a:t>nouveautés :</a:t>
            </a:r>
          </a:p>
          <a:p>
            <a:pPr lvl="1" algn="just">
              <a:buFont typeface="Wingdings" pitchFamily="2" charset="2"/>
              <a:buChar char="§"/>
            </a:pPr>
            <a:r>
              <a:rPr lang="fr-FR" dirty="0"/>
              <a:t>utilisation de logiciels métiers compatibles avec le dossier médical partagé (DMP) et l’utilisation d’une messagerie sécurisée de santé, permettant une meilleure coordination entre les professionnels de santé</a:t>
            </a:r>
          </a:p>
          <a:p>
            <a:pPr lvl="1" algn="just">
              <a:buFont typeface="Wingdings" pitchFamily="2" charset="2"/>
              <a:buChar char="§"/>
            </a:pPr>
            <a:r>
              <a:rPr lang="fr-FR" dirty="0"/>
              <a:t>utilisation des versions logiciels </a:t>
            </a:r>
            <a:r>
              <a:rPr lang="fr-FR" dirty="0" err="1"/>
              <a:t>Sesam</a:t>
            </a:r>
            <a:r>
              <a:rPr lang="fr-FR" dirty="0"/>
              <a:t>-Vitale les plus à jour comportant notamment les fonctionnalités permettant de simplifier les échanges avec l’assurance maladie.</a:t>
            </a:r>
          </a:p>
          <a:p>
            <a:pPr lvl="0" algn="just">
              <a:buFont typeface="Wingdings" panose="05000000000000000000" pitchFamily="2" charset="2"/>
              <a:buChar char="§"/>
            </a:pPr>
            <a:endParaRPr lang="fr-FR" sz="1700" dirty="0"/>
          </a:p>
          <a:p>
            <a:pPr lvl="1">
              <a:buFont typeface="Wingdings" pitchFamily="2" charset="2"/>
              <a:buChar char="§"/>
            </a:pPr>
            <a:endParaRPr lang="fr-FR"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23</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3</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1178575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03955" y="38679"/>
            <a:ext cx="8360533"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forfaitaire simplifiée : le forfait structure (2/3)</a:t>
            </a:r>
          </a:p>
        </p:txBody>
      </p:sp>
      <p:sp>
        <p:nvSpPr>
          <p:cNvPr id="155651" name="Espace réservé du contenu 2"/>
          <p:cNvSpPr>
            <a:spLocks noGrp="1"/>
          </p:cNvSpPr>
          <p:nvPr>
            <p:ph idx="4294967295"/>
          </p:nvPr>
        </p:nvSpPr>
        <p:spPr>
          <a:xfrm>
            <a:off x="35496" y="620688"/>
            <a:ext cx="8964612" cy="4681066"/>
          </a:xfrm>
          <a:prstGeom prst="rect">
            <a:avLst/>
          </a:prstGeom>
        </p:spPr>
        <p:txBody>
          <a:bodyPr/>
          <a:lstStyle/>
          <a:p>
            <a:pPr marL="496888" lvl="1" indent="0" algn="just">
              <a:buNone/>
            </a:pPr>
            <a:endParaRPr lang="fr-FR" sz="1600" dirty="0" smtClean="0"/>
          </a:p>
          <a:p>
            <a:pPr marL="496888" lvl="1" indent="0" algn="just">
              <a:buNone/>
            </a:pPr>
            <a:r>
              <a:rPr lang="fr-FR" sz="1600" dirty="0" smtClean="0"/>
              <a:t>Le </a:t>
            </a:r>
            <a:r>
              <a:rPr lang="fr-FR" sz="1600" b="1" dirty="0" smtClean="0"/>
              <a:t>deuxième volet </a:t>
            </a:r>
            <a:r>
              <a:rPr lang="fr-FR" sz="1600" dirty="0" smtClean="0"/>
              <a:t>comprend </a:t>
            </a:r>
            <a:r>
              <a:rPr lang="fr-FR" sz="1600" b="1" dirty="0" smtClean="0"/>
              <a:t>5 </a:t>
            </a:r>
            <a:r>
              <a:rPr lang="fr-FR" sz="1600" b="1" dirty="0"/>
              <a:t>indicateurs</a:t>
            </a:r>
            <a:r>
              <a:rPr lang="fr-FR" sz="1600" dirty="0"/>
              <a:t>, </a:t>
            </a:r>
            <a:r>
              <a:rPr lang="fr-FR" sz="1600" dirty="0" smtClean="0"/>
              <a:t>pour valoriser des </a:t>
            </a:r>
            <a:r>
              <a:rPr lang="fr-FR" sz="1600" dirty="0"/>
              <a:t>outils et modes d’organisation permettant d’apporter des services supplémentaires aux patients. </a:t>
            </a:r>
            <a:endParaRPr lang="fr-FR" sz="1600" dirty="0" smtClean="0"/>
          </a:p>
          <a:p>
            <a:pPr marL="496888" lvl="1" indent="0" algn="just">
              <a:buNone/>
            </a:pPr>
            <a:endParaRPr lang="fr-FR" sz="500" dirty="0"/>
          </a:p>
          <a:p>
            <a:pPr marL="496888" lvl="1" indent="0" algn="just">
              <a:buNone/>
            </a:pPr>
            <a:r>
              <a:rPr lang="fr-FR" sz="1600" dirty="0"/>
              <a:t>Il valorise ainsi l’usage de </a:t>
            </a:r>
            <a:r>
              <a:rPr lang="fr-FR" sz="1600" dirty="0" err="1"/>
              <a:t>téléservices</a:t>
            </a:r>
            <a:r>
              <a:rPr lang="fr-FR" sz="1600" dirty="0"/>
              <a:t>, comme la déclaration de médecin traitant en ligne (DCMT), la prescription des arrêts de travail (AAT), du protocole de soins électronique (PSE) qui détermine la prise en charge des patients en ALD ou d’un certificat médical d’accident du travail ou de maladie professionnelle (CMATMP), en fixant des objectifs croissants de taux de </a:t>
            </a:r>
            <a:r>
              <a:rPr lang="fr-FR" sz="1600" dirty="0" smtClean="0"/>
              <a:t>dématérialisation.</a:t>
            </a:r>
          </a:p>
          <a:p>
            <a:pPr marL="496888" lvl="1" indent="0" algn="just">
              <a:buNone/>
            </a:pPr>
            <a:endParaRPr lang="fr-FR" sz="1600" dirty="0"/>
          </a:p>
          <a:p>
            <a:pPr marL="496888" lvl="1" indent="0" algn="just">
              <a:buNone/>
            </a:pPr>
            <a:endParaRPr lang="fr-FR" sz="1600" dirty="0" smtClean="0"/>
          </a:p>
          <a:p>
            <a:pPr marL="496888" lvl="1" indent="0" algn="just">
              <a:buNone/>
            </a:pPr>
            <a:endParaRPr lang="fr-FR" sz="1600" dirty="0"/>
          </a:p>
          <a:p>
            <a:pPr marL="496888" lvl="1" indent="0" algn="just">
              <a:buNone/>
            </a:pPr>
            <a:endParaRPr lang="fr-FR" sz="1600" dirty="0" smtClean="0"/>
          </a:p>
          <a:p>
            <a:pPr marL="496888" lvl="1" indent="0" algn="just">
              <a:buNone/>
            </a:pPr>
            <a:endParaRPr lang="fr-FR" sz="1600" dirty="0"/>
          </a:p>
          <a:p>
            <a:pPr marL="496888" lvl="1" indent="0" algn="just">
              <a:buNone/>
            </a:pPr>
            <a:endParaRPr lang="fr-FR" sz="500" dirty="0" smtClean="0"/>
          </a:p>
          <a:p>
            <a:pPr marL="496888" lvl="1" indent="0" algn="just">
              <a:buNone/>
            </a:pPr>
            <a:r>
              <a:rPr lang="fr-FR" sz="1600" dirty="0" smtClean="0"/>
              <a:t>De plus, il encourage les médecins à </a:t>
            </a:r>
            <a:r>
              <a:rPr lang="fr-FR" sz="1600" dirty="0"/>
              <a:t>coder un certain nombre de données médicales, </a:t>
            </a:r>
            <a:r>
              <a:rPr lang="fr-FR" sz="1600" dirty="0" smtClean="0"/>
              <a:t>à être maître de stage d’étudiants en médecine et les incite à une </a:t>
            </a:r>
            <a:r>
              <a:rPr lang="fr-FR" sz="1600" dirty="0"/>
              <a:t>prise en charge mieux coordonnée des patients (</a:t>
            </a:r>
            <a:r>
              <a:rPr lang="fr-FR" sz="1600" i="1" dirty="0"/>
              <a:t>participation à une équipe de soins primaires ou une communauté professionnelle territoriale de santé</a:t>
            </a:r>
            <a:r>
              <a:rPr lang="fr-FR" sz="1600" dirty="0"/>
              <a:t>) et à fournir </a:t>
            </a:r>
            <a:r>
              <a:rPr lang="fr-FR" sz="1600" dirty="0" smtClean="0"/>
              <a:t>des services d’accompagnement </a:t>
            </a:r>
            <a:r>
              <a:rPr lang="fr-FR" sz="1600" dirty="0"/>
              <a:t>aux patients (</a:t>
            </a:r>
            <a:r>
              <a:rPr lang="fr-FR" sz="1600" i="1" dirty="0" smtClean="0"/>
              <a:t>prise </a:t>
            </a:r>
            <a:r>
              <a:rPr lang="fr-FR" sz="1600" i="1" dirty="0"/>
              <a:t>de rendez-vous auprès d’un spécialiste, prise en charge </a:t>
            </a:r>
            <a:r>
              <a:rPr lang="fr-FR" sz="1600" i="1" dirty="0" smtClean="0"/>
              <a:t>médico-sociale, accès </a:t>
            </a:r>
            <a:r>
              <a:rPr lang="fr-FR" sz="1600" i="1" dirty="0"/>
              <a:t>aux droits</a:t>
            </a:r>
            <a:r>
              <a:rPr lang="fr-FR" dirty="0" smtClean="0"/>
              <a:t>…). </a:t>
            </a:r>
            <a:endParaRPr lang="fr-FR"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24</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3</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178695891"/>
              </p:ext>
            </p:extLst>
          </p:nvPr>
        </p:nvGraphicFramePr>
        <p:xfrm>
          <a:off x="755576" y="3068960"/>
          <a:ext cx="7563925" cy="1280160"/>
        </p:xfrm>
        <a:graphic>
          <a:graphicData uri="http://schemas.openxmlformats.org/drawingml/2006/table">
            <a:tbl>
              <a:tblPr firstRow="1" firstCol="1" bandRow="1"/>
              <a:tblGrid>
                <a:gridCol w="1512785"/>
                <a:gridCol w="1512785"/>
                <a:gridCol w="1512785"/>
                <a:gridCol w="1512785"/>
                <a:gridCol w="1512785"/>
              </a:tblGrid>
              <a:tr h="201451">
                <a:tc gridSpan="5">
                  <a:txBody>
                    <a:bodyPr/>
                    <a:lstStyle/>
                    <a:p>
                      <a:pPr algn="ctr">
                        <a:spcAft>
                          <a:spcPts val="0"/>
                        </a:spcAft>
                      </a:pPr>
                      <a:r>
                        <a:rPr lang="fr-FR" sz="1400" dirty="0">
                          <a:solidFill>
                            <a:srgbClr val="FFFFFF"/>
                          </a:solidFill>
                          <a:effectLst/>
                          <a:latin typeface="Arial"/>
                          <a:ea typeface="Times New Roman"/>
                          <a:cs typeface="Times New Roman"/>
                        </a:rPr>
                        <a:t>Objectifs</a:t>
                      </a:r>
                      <a:endParaRPr lang="fr-FR" sz="1400" dirty="0">
                        <a:effectLst/>
                        <a:latin typeface="Palatino"/>
                        <a:ea typeface="Times New Roman"/>
                        <a:cs typeface="Times New Roman"/>
                      </a:endParaRPr>
                    </a:p>
                  </a:txBody>
                  <a:tcPr marL="44450" marR="44450" marT="0" marB="0" anchor="b">
                    <a:lnL>
                      <a:noFill/>
                    </a:lnL>
                    <a:lnR>
                      <a:noFill/>
                    </a:lnR>
                    <a:lnT>
                      <a:noFill/>
                    </a:lnT>
                    <a:lnB w="12700" cap="flat" cmpd="sng" algn="ctr">
                      <a:solidFill>
                        <a:srgbClr val="31849B"/>
                      </a:solidFill>
                      <a:prstDash val="solid"/>
                      <a:round/>
                      <a:headEnd type="none" w="med" len="med"/>
                      <a:tailEnd type="none" w="med" len="med"/>
                    </a:lnB>
                    <a:solidFill>
                      <a:srgbClr val="31849B"/>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8125">
                <a:tc>
                  <a:txBody>
                    <a:bodyPr/>
                    <a:lstStyle/>
                    <a:p>
                      <a:endParaRPr lang="fr-FR" sz="1400">
                        <a:effectLst/>
                        <a:latin typeface="Times New Roman"/>
                      </a:endParaRPr>
                    </a:p>
                  </a:txBody>
                  <a:tcPr marL="44450" marR="44450" marT="0" marB="0" anchor="b">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2017</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2018</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2019</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2020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78125">
                <a:tc>
                  <a:txBody>
                    <a:bodyPr/>
                    <a:lstStyle/>
                    <a:p>
                      <a:pPr>
                        <a:spcAft>
                          <a:spcPts val="0"/>
                        </a:spcAft>
                      </a:pPr>
                      <a:r>
                        <a:rPr lang="fr-FR" sz="1400" dirty="0">
                          <a:effectLst/>
                          <a:latin typeface="Arial"/>
                          <a:ea typeface="Times New Roman"/>
                          <a:cs typeface="Times New Roman"/>
                        </a:rPr>
                        <a:t>AAT</a:t>
                      </a:r>
                      <a:endParaRPr lang="fr-FR" sz="1400" dirty="0">
                        <a:effectLst/>
                        <a:latin typeface="Palatino"/>
                        <a:ea typeface="Times New Roman"/>
                        <a:cs typeface="Times New Roman"/>
                      </a:endParaRPr>
                    </a:p>
                  </a:txBody>
                  <a:tcPr marL="44450" marR="44450" marT="0" marB="0" anchor="b">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30%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40%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50%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60%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78125">
                <a:tc>
                  <a:txBody>
                    <a:bodyPr/>
                    <a:lstStyle/>
                    <a:p>
                      <a:pPr>
                        <a:spcAft>
                          <a:spcPts val="0"/>
                        </a:spcAft>
                      </a:pPr>
                      <a:r>
                        <a:rPr lang="fr-FR" sz="1400" dirty="0">
                          <a:effectLst/>
                          <a:latin typeface="Arial"/>
                          <a:ea typeface="Times New Roman"/>
                          <a:cs typeface="Times New Roman"/>
                        </a:rPr>
                        <a:t>CM ATMP</a:t>
                      </a:r>
                      <a:endParaRPr lang="fr-FR" sz="1400" dirty="0">
                        <a:effectLst/>
                        <a:latin typeface="Palatino"/>
                        <a:ea typeface="Times New Roman"/>
                        <a:cs typeface="Times New Roman"/>
                      </a:endParaRPr>
                    </a:p>
                  </a:txBody>
                  <a:tcPr marL="44450" marR="44450" marT="0" marB="0" anchor="b">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10%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14%</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17%</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20%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78125">
                <a:tc>
                  <a:txBody>
                    <a:bodyPr/>
                    <a:lstStyle/>
                    <a:p>
                      <a:pPr>
                        <a:spcAft>
                          <a:spcPts val="0"/>
                        </a:spcAft>
                      </a:pPr>
                      <a:r>
                        <a:rPr lang="fr-FR" sz="1400" dirty="0">
                          <a:effectLst/>
                          <a:latin typeface="Arial"/>
                          <a:ea typeface="Times New Roman"/>
                          <a:cs typeface="Times New Roman"/>
                        </a:rPr>
                        <a:t>PSE</a:t>
                      </a:r>
                      <a:endParaRPr lang="fr-FR" sz="1400" dirty="0">
                        <a:effectLst/>
                        <a:latin typeface="Palatino"/>
                        <a:ea typeface="Times New Roman"/>
                        <a:cs typeface="Times New Roman"/>
                      </a:endParaRPr>
                    </a:p>
                  </a:txBody>
                  <a:tcPr marL="44450" marR="44450" marT="0" marB="0" anchor="b">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40%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50%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60%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a:effectLst/>
                          <a:latin typeface="Arial"/>
                          <a:ea typeface="Times New Roman"/>
                          <a:cs typeface="Times New Roman"/>
                        </a:rPr>
                        <a:t>70%</a:t>
                      </a:r>
                      <a:endParaRPr lang="fr-FR" sz="140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178125">
                <a:tc>
                  <a:txBody>
                    <a:bodyPr/>
                    <a:lstStyle/>
                    <a:p>
                      <a:pPr>
                        <a:spcAft>
                          <a:spcPts val="0"/>
                        </a:spcAft>
                      </a:pPr>
                      <a:r>
                        <a:rPr lang="fr-FR" sz="1400" dirty="0">
                          <a:effectLst/>
                          <a:latin typeface="Arial"/>
                          <a:ea typeface="Times New Roman"/>
                          <a:cs typeface="Times New Roman"/>
                        </a:rPr>
                        <a:t>DMT</a:t>
                      </a:r>
                      <a:endParaRPr lang="fr-FR" sz="1400" dirty="0">
                        <a:effectLst/>
                        <a:latin typeface="Palatino"/>
                        <a:ea typeface="Times New Roman"/>
                        <a:cs typeface="Times New Roman"/>
                      </a:endParaRPr>
                    </a:p>
                  </a:txBody>
                  <a:tcPr marL="44450" marR="44450" marT="0" marB="0" anchor="b">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77%</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80%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85%</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Aft>
                          <a:spcPts val="0"/>
                        </a:spcAft>
                      </a:pPr>
                      <a:r>
                        <a:rPr lang="fr-FR" sz="1400" dirty="0">
                          <a:effectLst/>
                          <a:latin typeface="Arial"/>
                          <a:ea typeface="Times New Roman"/>
                          <a:cs typeface="Times New Roman"/>
                        </a:rPr>
                        <a:t>90%</a:t>
                      </a:r>
                      <a:endParaRPr lang="fr-FR" sz="1400" dirty="0">
                        <a:effectLst/>
                        <a:latin typeface="Palatino"/>
                        <a:ea typeface="Times New Roman"/>
                        <a:cs typeface="Times New Roman"/>
                      </a:endParaRPr>
                    </a:p>
                  </a:txBody>
                  <a:tcPr marL="44450" marR="44450" marT="0" marB="0" anchor="ctr">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422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01623" y="20298"/>
            <a:ext cx="8604448"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forfaitaire simplifiée : le forfait structure (3/3)</a:t>
            </a:r>
          </a:p>
        </p:txBody>
      </p:sp>
      <p:sp>
        <p:nvSpPr>
          <p:cNvPr id="155651" name="Espace réservé du contenu 2"/>
          <p:cNvSpPr>
            <a:spLocks noGrp="1"/>
          </p:cNvSpPr>
          <p:nvPr>
            <p:ph idx="4294967295"/>
          </p:nvPr>
        </p:nvSpPr>
        <p:spPr>
          <a:xfrm>
            <a:off x="35496" y="620688"/>
            <a:ext cx="8964612" cy="4681066"/>
          </a:xfrm>
          <a:prstGeom prst="rect">
            <a:avLst/>
          </a:prstGeom>
        </p:spPr>
        <p:txBody>
          <a:bodyPr/>
          <a:lstStyle/>
          <a:p>
            <a:pPr marL="496888" lvl="1" indent="0" algn="just">
              <a:buNone/>
            </a:pPr>
            <a:r>
              <a:rPr lang="fr-FR" b="1" u="sng" dirty="0" smtClean="0"/>
              <a:t>Synthèse</a:t>
            </a:r>
            <a:endParaRPr lang="fr-FR" b="1" u="sng"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25</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3</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pic>
        <p:nvPicPr>
          <p:cNvPr id="481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980728"/>
            <a:ext cx="7010400"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space réservé du contenu 2"/>
          <p:cNvSpPr txBox="1">
            <a:spLocks/>
          </p:cNvSpPr>
          <p:nvPr/>
        </p:nvSpPr>
        <p:spPr bwMode="auto">
          <a:xfrm>
            <a:off x="6516216" y="827881"/>
            <a:ext cx="2448272" cy="5265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lvl="1" algn="just">
              <a:buFont typeface="Wingdings" panose="05000000000000000000" pitchFamily="2" charset="2"/>
              <a:buChar char="§"/>
            </a:pPr>
            <a:endParaRPr lang="fr-FR" dirty="0" smtClean="0"/>
          </a:p>
          <a:p>
            <a:pPr lvl="1" algn="just">
              <a:buFont typeface="Wingdings" panose="05000000000000000000" pitchFamily="2" charset="2"/>
              <a:buChar char="§"/>
            </a:pPr>
            <a:endParaRPr lang="fr-FR" dirty="0"/>
          </a:p>
          <a:p>
            <a:pPr lvl="1" algn="just">
              <a:buFont typeface="Wingdings" panose="05000000000000000000" pitchFamily="2" charset="2"/>
              <a:buChar char="§"/>
            </a:pPr>
            <a:r>
              <a:rPr lang="fr-FR" dirty="0" smtClean="0"/>
              <a:t>Une valorisation sur </a:t>
            </a:r>
            <a:r>
              <a:rPr lang="fr-FR" dirty="0"/>
              <a:t>le principe d’un système à points</a:t>
            </a:r>
            <a:r>
              <a:rPr lang="fr-FR" b="1" dirty="0"/>
              <a:t> d’une valeur de 7 </a:t>
            </a:r>
            <a:r>
              <a:rPr lang="fr-FR" b="1" dirty="0" smtClean="0"/>
              <a:t>euros </a:t>
            </a:r>
            <a:r>
              <a:rPr lang="fr-FR" dirty="0" smtClean="0"/>
              <a:t>comme pour la ROSP</a:t>
            </a:r>
            <a:endParaRPr lang="fr-FR" dirty="0"/>
          </a:p>
          <a:p>
            <a:pPr lvl="1" algn="just">
              <a:buFont typeface="Wingdings" panose="05000000000000000000" pitchFamily="2" charset="2"/>
              <a:buChar char="§"/>
            </a:pPr>
            <a:endParaRPr lang="fr-FR" dirty="0" smtClean="0"/>
          </a:p>
          <a:p>
            <a:pPr lvl="1" algn="just">
              <a:buFont typeface="Wingdings" panose="05000000000000000000" pitchFamily="2" charset="2"/>
              <a:buChar char="§"/>
            </a:pPr>
            <a:endParaRPr lang="fr-FR" dirty="0"/>
          </a:p>
          <a:p>
            <a:pPr lvl="1" algn="just">
              <a:buFont typeface="Wingdings" panose="05000000000000000000" pitchFamily="2" charset="2"/>
              <a:buChar char="§"/>
            </a:pPr>
            <a:r>
              <a:rPr lang="fr-FR" b="1" dirty="0" smtClean="0"/>
              <a:t>Jusqu’à </a:t>
            </a:r>
            <a:r>
              <a:rPr lang="fr-FR" b="1" dirty="0"/>
              <a:t>4 620 euros par an, </a:t>
            </a:r>
            <a:r>
              <a:rPr lang="fr-FR" dirty="0"/>
              <a:t>par médecin en 2019.</a:t>
            </a:r>
          </a:p>
          <a:p>
            <a:pPr lvl="1" algn="just">
              <a:buFont typeface="Wingdings" panose="05000000000000000000" pitchFamily="2" charset="2"/>
              <a:buChar char="§"/>
            </a:pPr>
            <a:endParaRPr lang="fr-FR" kern="0" dirty="0"/>
          </a:p>
        </p:txBody>
      </p:sp>
    </p:spTree>
    <p:extLst>
      <p:ext uri="{BB962C8B-B14F-4D97-AF65-F5344CB8AC3E}">
        <p14:creationId xmlns:p14="http://schemas.microsoft.com/office/powerpoint/2010/main" val="3825304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87767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sur objectifs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et élargie (1/6)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26</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space réservé du contenu 2"/>
          <p:cNvSpPr txBox="1">
            <a:spLocks/>
          </p:cNvSpPr>
          <p:nvPr/>
        </p:nvSpPr>
        <p:spPr bwMode="auto">
          <a:xfrm>
            <a:off x="35496" y="908720"/>
            <a:ext cx="896461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algn="just">
              <a:buFont typeface="Wingdings" panose="05000000000000000000" pitchFamily="2" charset="2"/>
              <a:buChar char="q"/>
            </a:pPr>
            <a:r>
              <a:rPr lang="fr-FR" sz="1800" dirty="0"/>
              <a:t>La nouvelle convention conforte le dispositif de rémunération sur objectif de santé publique (ROSP) comme dispositif permettant de valoriser l’amélioration des pratiques des médecins. </a:t>
            </a:r>
            <a:r>
              <a:rPr lang="fr-FR" sz="1800" dirty="0" smtClean="0"/>
              <a:t>Il fait </a:t>
            </a:r>
            <a:r>
              <a:rPr lang="fr-FR" sz="1800" dirty="0"/>
              <a:t>l’objet de </a:t>
            </a:r>
            <a:r>
              <a:rPr lang="fr-FR" sz="1800" dirty="0" smtClean="0"/>
              <a:t>modifications </a:t>
            </a:r>
            <a:r>
              <a:rPr lang="fr-FR" sz="1800" dirty="0"/>
              <a:t>pour le rendre plus lisible et améliorer son adaptation aux évolutions des données et des recommandations médicales.</a:t>
            </a:r>
          </a:p>
          <a:p>
            <a:pPr marL="0" indent="0">
              <a:buNone/>
            </a:pPr>
            <a:endParaRPr lang="fr-FR" sz="1800" dirty="0"/>
          </a:p>
          <a:p>
            <a:pPr lvl="0">
              <a:buFont typeface="Wingdings" panose="05000000000000000000" pitchFamily="2" charset="2"/>
              <a:buChar char="q"/>
            </a:pPr>
            <a:r>
              <a:rPr lang="fr-FR" sz="1800" dirty="0" smtClean="0"/>
              <a:t>Entrée en vigueur du nouveau dispositif : 1</a:t>
            </a:r>
            <a:r>
              <a:rPr lang="fr-FR" sz="1800" baseline="30000" dirty="0" smtClean="0"/>
              <a:t>er</a:t>
            </a:r>
            <a:r>
              <a:rPr lang="fr-FR" sz="1800" dirty="0" smtClean="0"/>
              <a:t> janvier 2017 </a:t>
            </a:r>
          </a:p>
          <a:p>
            <a:pPr lvl="0">
              <a:buFont typeface="Wingdings" panose="05000000000000000000" pitchFamily="2" charset="2"/>
              <a:buChar char="q"/>
            </a:pPr>
            <a:endParaRPr lang="fr-FR" sz="1800" dirty="0" smtClean="0"/>
          </a:p>
          <a:p>
            <a:pPr lvl="1" algn="just">
              <a:buFont typeface="Wingdings" panose="05000000000000000000" pitchFamily="2" charset="2"/>
              <a:buChar char="ü"/>
            </a:pPr>
            <a:r>
              <a:rPr lang="fr-FR" dirty="0" smtClean="0"/>
              <a:t>Les </a:t>
            </a:r>
            <a:r>
              <a:rPr lang="fr-FR" dirty="0"/>
              <a:t>médecins ont la possibilité de refuser de bénéficier du dispositif </a:t>
            </a:r>
            <a:r>
              <a:rPr lang="fr-FR"/>
              <a:t>en </a:t>
            </a:r>
            <a:r>
              <a:rPr lang="fr-FR" smtClean="0"/>
              <a:t>notifiant </a:t>
            </a:r>
            <a:r>
              <a:rPr lang="fr-FR" dirty="0"/>
              <a:t>par écrit auprès de la CPAM de rattachement dans les 3 mois qui suivent la publication de la </a:t>
            </a:r>
            <a:r>
              <a:rPr lang="fr-FR" dirty="0" smtClean="0"/>
              <a:t>convention ou </a:t>
            </a:r>
            <a:r>
              <a:rPr lang="fr-FR" dirty="0"/>
              <a:t>dans les trois mois suivants l’installation en libéral.</a:t>
            </a:r>
          </a:p>
          <a:p>
            <a:pPr lvl="1" algn="just">
              <a:buFont typeface="Wingdings" panose="05000000000000000000" pitchFamily="2" charset="2"/>
              <a:buChar char="ü"/>
            </a:pPr>
            <a:r>
              <a:rPr lang="fr-FR" dirty="0" smtClean="0"/>
              <a:t>A </a:t>
            </a:r>
            <a:r>
              <a:rPr lang="fr-FR" dirty="0"/>
              <a:t>noter : tout refus est désormais définitif sur toute la durée de la </a:t>
            </a:r>
            <a:r>
              <a:rPr lang="fr-FR" dirty="0" smtClean="0"/>
              <a:t>convention</a:t>
            </a:r>
          </a:p>
          <a:p>
            <a:pPr lvl="1" algn="just">
              <a:buFont typeface="Wingdings" panose="05000000000000000000" pitchFamily="2" charset="2"/>
              <a:buChar char="ü"/>
            </a:pPr>
            <a:endParaRPr lang="fr-FR" dirty="0"/>
          </a:p>
          <a:p>
            <a:pPr lvl="1" algn="just">
              <a:buFont typeface="Wingdings" panose="05000000000000000000" pitchFamily="2" charset="2"/>
              <a:buChar char="ü"/>
            </a:pPr>
            <a:r>
              <a:rPr lang="fr-FR" dirty="0"/>
              <a:t>La ROSP ne comporte plus d’indicateurs sur l’organisation du cabinet </a:t>
            </a:r>
            <a:r>
              <a:rPr lang="fr-FR" dirty="0" smtClean="0"/>
              <a:t>(basculés dans le nouveau forfait structure) </a:t>
            </a:r>
            <a:endParaRPr lang="fr-FR" dirty="0"/>
          </a:p>
          <a:p>
            <a:pPr marL="496888" lvl="1" indent="0" algn="just">
              <a:buNone/>
            </a:pPr>
            <a:endParaRPr lang="fr-FR" dirty="0"/>
          </a:p>
          <a:p>
            <a:pPr lvl="1">
              <a:buFont typeface="Wingdings" panose="05000000000000000000" pitchFamily="2" charset="2"/>
              <a:buChar char="§"/>
            </a:pPr>
            <a:endParaRPr lang="fr-FR" b="0" dirty="0" smtClean="0"/>
          </a:p>
          <a:p>
            <a:pPr lvl="1" algn="just">
              <a:buFont typeface="Wingdings" pitchFamily="2" charset="2"/>
              <a:buChar char="§"/>
            </a:pPr>
            <a:endParaRPr lang="fr-FR" kern="0" dirty="0"/>
          </a:p>
        </p:txBody>
      </p:sp>
    </p:spTree>
    <p:extLst>
      <p:ext uri="{BB962C8B-B14F-4D97-AF65-F5344CB8AC3E}">
        <p14:creationId xmlns:p14="http://schemas.microsoft.com/office/powerpoint/2010/main" val="30457386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604448" cy="5148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sur objectif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et élargie (2/6)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27</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space réservé du contenu 2"/>
          <p:cNvSpPr txBox="1">
            <a:spLocks/>
          </p:cNvSpPr>
          <p:nvPr/>
        </p:nvSpPr>
        <p:spPr bwMode="auto">
          <a:xfrm>
            <a:off x="60110" y="764704"/>
            <a:ext cx="89646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algn="just">
              <a:buFont typeface="Wingdings" panose="05000000000000000000" pitchFamily="2" charset="2"/>
              <a:buChar char="q"/>
            </a:pPr>
            <a:r>
              <a:rPr lang="fr-FR" sz="1700" b="0" dirty="0" smtClean="0"/>
              <a:t>Les </a:t>
            </a:r>
            <a:r>
              <a:rPr lang="fr-FR" sz="1700" b="0" dirty="0"/>
              <a:t>indicateurs de pratique clinique des </a:t>
            </a:r>
            <a:r>
              <a:rPr lang="fr-FR" sz="1700" dirty="0"/>
              <a:t>médecins généralistes </a:t>
            </a:r>
            <a:r>
              <a:rPr lang="fr-FR" sz="1700" b="0" dirty="0"/>
              <a:t>ont été </a:t>
            </a:r>
            <a:r>
              <a:rPr lang="fr-FR" sz="1700" b="0" dirty="0" smtClean="0"/>
              <a:t>renouvelés</a:t>
            </a:r>
            <a:r>
              <a:rPr lang="fr-FR" sz="1700" b="0" dirty="0"/>
              <a:t> </a:t>
            </a:r>
            <a:r>
              <a:rPr lang="fr-FR" sz="1700" b="0" dirty="0" smtClean="0"/>
              <a:t>: </a:t>
            </a:r>
            <a:r>
              <a:rPr lang="fr-FR" sz="1700" dirty="0" smtClean="0"/>
              <a:t>29 </a:t>
            </a:r>
            <a:r>
              <a:rPr lang="fr-FR" sz="1700" dirty="0"/>
              <a:t>indicateurs de pratique clinique </a:t>
            </a:r>
            <a:r>
              <a:rPr lang="fr-FR" sz="1700" dirty="0" smtClean="0"/>
              <a:t>dans </a:t>
            </a:r>
            <a:r>
              <a:rPr lang="fr-FR" sz="1700" dirty="0"/>
              <a:t>la convention de 2016 (contre 24 dans celle de 2011) </a:t>
            </a:r>
            <a:r>
              <a:rPr lang="fr-FR" sz="1700" b="0" dirty="0"/>
              <a:t>dont 4 déclaratifs (contre 5 dans la convention de 2011) </a:t>
            </a:r>
            <a:endParaRPr lang="fr-FR" sz="1700" b="0" dirty="0" smtClean="0"/>
          </a:p>
          <a:p>
            <a:pPr marL="0" indent="0" algn="just">
              <a:buNone/>
            </a:pPr>
            <a:endParaRPr lang="fr-FR" sz="600" b="0" dirty="0"/>
          </a:p>
          <a:p>
            <a:pPr algn="just">
              <a:buFont typeface="Wingdings" panose="05000000000000000000" pitchFamily="2" charset="2"/>
              <a:buChar char="q"/>
            </a:pPr>
            <a:r>
              <a:rPr lang="fr-FR" sz="1700" dirty="0" smtClean="0"/>
              <a:t>Le </a:t>
            </a:r>
            <a:r>
              <a:rPr lang="fr-FR" sz="1700" dirty="0"/>
              <a:t>nombre de points alloués augmente en conséquence et passe à 940 contre 900 précédemment. </a:t>
            </a:r>
          </a:p>
          <a:p>
            <a:pPr lvl="1" algn="just">
              <a:buFont typeface="Wingdings" panose="05000000000000000000" pitchFamily="2" charset="2"/>
              <a:buChar char="§"/>
            </a:pPr>
            <a:r>
              <a:rPr lang="fr-FR" sz="1500" dirty="0"/>
              <a:t>220 points pour le suivi des pathologies chroniques </a:t>
            </a:r>
          </a:p>
          <a:p>
            <a:pPr lvl="1" algn="just">
              <a:buFont typeface="Wingdings" panose="05000000000000000000" pitchFamily="2" charset="2"/>
              <a:buChar char="§"/>
            </a:pPr>
            <a:r>
              <a:rPr lang="fr-FR" sz="1500" dirty="0"/>
              <a:t>390 points pour les indicateurs de prévention (+30</a:t>
            </a:r>
            <a:r>
              <a:rPr lang="fr-FR" sz="1500" dirty="0" smtClean="0"/>
              <a:t>%) </a:t>
            </a:r>
            <a:r>
              <a:rPr lang="fr-FR" sz="1500" dirty="0"/>
              <a:t>;</a:t>
            </a:r>
          </a:p>
          <a:p>
            <a:pPr lvl="1" algn="just">
              <a:buFont typeface="Wingdings" panose="05000000000000000000" pitchFamily="2" charset="2"/>
              <a:buChar char="§"/>
            </a:pPr>
            <a:r>
              <a:rPr lang="fr-FR" sz="1500" dirty="0"/>
              <a:t>330 points pour les indicateurs portant sur l’efficience des prescriptions </a:t>
            </a:r>
            <a:endParaRPr lang="fr-FR" sz="1500" dirty="0" smtClean="0"/>
          </a:p>
          <a:p>
            <a:pPr lvl="1" algn="just">
              <a:buFont typeface="Wingdings" panose="05000000000000000000" pitchFamily="2" charset="2"/>
              <a:buChar char="§"/>
            </a:pPr>
            <a:r>
              <a:rPr lang="fr-FR" sz="1500" b="1" dirty="0" smtClean="0"/>
              <a:t>Une </a:t>
            </a:r>
            <a:r>
              <a:rPr lang="fr-FR" sz="1500" b="1" dirty="0"/>
              <a:t>valorisation complémentaire maximale de 60 points du volet efficience est prévue par la convention, portant le total des </a:t>
            </a:r>
            <a:r>
              <a:rPr lang="fr-FR" sz="1500" b="1" dirty="0" smtClean="0"/>
              <a:t>points </a:t>
            </a:r>
            <a:r>
              <a:rPr lang="fr-FR" sz="1500" b="1" dirty="0"/>
              <a:t>à 1 000 </a:t>
            </a:r>
            <a:r>
              <a:rPr lang="fr-FR" sz="1500" dirty="0" smtClean="0"/>
              <a:t>pour l’élaboration </a:t>
            </a:r>
            <a:r>
              <a:rPr lang="fr-FR" sz="1500" dirty="0"/>
              <a:t>et la valorisation d’indicateurs complémentaires à définir concernant l’efficience des prescriptions (transports, biologie, imagerie ou reprise d’activité professionnelle). </a:t>
            </a:r>
            <a:endParaRPr lang="fr-FR" sz="1500" dirty="0" smtClean="0"/>
          </a:p>
          <a:p>
            <a:pPr marL="496888" lvl="1" indent="0" algn="just">
              <a:buNone/>
            </a:pPr>
            <a:endParaRPr lang="fr-FR" sz="600" dirty="0" smtClean="0"/>
          </a:p>
          <a:p>
            <a:pPr marL="496888" lvl="1" indent="0" algn="just">
              <a:buNone/>
            </a:pPr>
            <a:endParaRPr lang="fr-FR" sz="300" b="0" dirty="0"/>
          </a:p>
          <a:p>
            <a:pPr algn="just"/>
            <a:r>
              <a:rPr lang="fr-FR" sz="1700" b="0" dirty="0"/>
              <a:t>Les indicateurs de pratique clinique des </a:t>
            </a:r>
            <a:r>
              <a:rPr lang="fr-FR" sz="1700" dirty="0"/>
              <a:t>gastroentérologues </a:t>
            </a:r>
            <a:r>
              <a:rPr lang="fr-FR" sz="1700" b="0" dirty="0"/>
              <a:t>sont </a:t>
            </a:r>
            <a:r>
              <a:rPr lang="fr-FR" sz="1700" b="0" dirty="0" smtClean="0"/>
              <a:t>inchangés</a:t>
            </a:r>
            <a:r>
              <a:rPr lang="fr-FR" sz="1700" b="0" dirty="0"/>
              <a:t> </a:t>
            </a:r>
            <a:r>
              <a:rPr lang="fr-FR" sz="1700" b="0" dirty="0" smtClean="0"/>
              <a:t>(8 </a:t>
            </a:r>
            <a:r>
              <a:rPr lang="fr-FR" sz="1700" b="0" dirty="0"/>
              <a:t>indicateurs dont 2 déclaratifs). Deux indicateurs </a:t>
            </a:r>
            <a:r>
              <a:rPr lang="fr-FR" sz="1700" b="0" dirty="0" smtClean="0"/>
              <a:t>des </a:t>
            </a:r>
            <a:r>
              <a:rPr lang="fr-FR" sz="1700" dirty="0"/>
              <a:t>cardiologues </a:t>
            </a:r>
            <a:r>
              <a:rPr lang="fr-FR" sz="1700" b="0" dirty="0"/>
              <a:t>(qui comprend 9 indicateurs dont 2 déclaratifs) ont été légèrement modifiés </a:t>
            </a:r>
            <a:endParaRPr lang="fr-FR" sz="1700" b="0" dirty="0" smtClean="0"/>
          </a:p>
          <a:p>
            <a:pPr marL="0" indent="0" algn="just">
              <a:buNone/>
            </a:pPr>
            <a:endParaRPr lang="fr-FR" sz="600" b="0" dirty="0" smtClean="0"/>
          </a:p>
          <a:p>
            <a:pPr marL="0" indent="0" algn="just">
              <a:buNone/>
            </a:pPr>
            <a:endParaRPr lang="fr-FR" sz="300" b="0" dirty="0" smtClean="0"/>
          </a:p>
          <a:p>
            <a:pPr marL="325438" lvl="1" indent="-325438" algn="just">
              <a:buClr>
                <a:schemeClr val="folHlink"/>
              </a:buClr>
              <a:buSzTx/>
              <a:buFont typeface="Wingdings" pitchFamily="2" charset="2"/>
              <a:buChar char="è"/>
            </a:pPr>
            <a:r>
              <a:rPr lang="fr-FR" sz="1700" dirty="0"/>
              <a:t>Des avenants conventionnels doivent être conclus avant la fin </a:t>
            </a:r>
            <a:r>
              <a:rPr lang="fr-FR" sz="1700" dirty="0" smtClean="0"/>
              <a:t>2016 </a:t>
            </a:r>
            <a:r>
              <a:rPr lang="fr-FR" sz="1700" dirty="0"/>
              <a:t>pour étendre la ROSP aux </a:t>
            </a:r>
            <a:r>
              <a:rPr lang="fr-FR" sz="1700" b="1" dirty="0"/>
              <a:t>endocrinologues</a:t>
            </a:r>
            <a:r>
              <a:rPr lang="fr-FR" sz="1700" dirty="0"/>
              <a:t> et mettre en place une </a:t>
            </a:r>
            <a:r>
              <a:rPr lang="fr-FR" sz="1700" b="1" dirty="0"/>
              <a:t>ROSP pour le médecin traitant de l’enfant. </a:t>
            </a:r>
          </a:p>
          <a:p>
            <a:pPr algn="just"/>
            <a:endParaRPr lang="fr-FR" sz="1800" b="0" dirty="0"/>
          </a:p>
          <a:p>
            <a:pPr algn="just"/>
            <a:endParaRPr lang="fr-FR" sz="1800" b="0" dirty="0"/>
          </a:p>
          <a:p>
            <a:pPr marL="0" indent="0">
              <a:buNone/>
            </a:pPr>
            <a:endParaRPr lang="fr-FR" sz="1800" b="0" dirty="0"/>
          </a:p>
          <a:p>
            <a:pPr marL="0" indent="0">
              <a:buNone/>
            </a:pPr>
            <a:r>
              <a:rPr lang="fr-FR" sz="1800" dirty="0"/>
              <a:t> </a:t>
            </a:r>
          </a:p>
          <a:p>
            <a:pPr marL="0" indent="0">
              <a:buNone/>
            </a:pPr>
            <a:r>
              <a:rPr lang="fr-FR" sz="1800" dirty="0"/>
              <a:t> </a:t>
            </a:r>
          </a:p>
          <a:p>
            <a:endParaRPr lang="fr-FR" sz="1800" dirty="0"/>
          </a:p>
          <a:p>
            <a:pPr lvl="1">
              <a:buFont typeface="Wingdings" panose="05000000000000000000" pitchFamily="2" charset="2"/>
              <a:buChar char="§"/>
            </a:pPr>
            <a:endParaRPr lang="fr-FR" b="1" dirty="0"/>
          </a:p>
          <a:p>
            <a:pPr lvl="1" algn="just">
              <a:buFont typeface="Wingdings" pitchFamily="2" charset="2"/>
              <a:buChar char="§"/>
            </a:pPr>
            <a:endParaRPr lang="fr-FR" b="1" dirty="0"/>
          </a:p>
        </p:txBody>
      </p:sp>
    </p:spTree>
    <p:extLst>
      <p:ext uri="{BB962C8B-B14F-4D97-AF65-F5344CB8AC3E}">
        <p14:creationId xmlns:p14="http://schemas.microsoft.com/office/powerpoint/2010/main" val="39961196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116632"/>
            <a:ext cx="8604448" cy="43204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sur objectif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et élargie (3/6)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28</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space réservé du contenu 2"/>
          <p:cNvSpPr txBox="1">
            <a:spLocks/>
          </p:cNvSpPr>
          <p:nvPr/>
        </p:nvSpPr>
        <p:spPr bwMode="auto">
          <a:xfrm>
            <a:off x="35496" y="764704"/>
            <a:ext cx="896461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marL="0" indent="0" algn="just">
              <a:buNone/>
            </a:pPr>
            <a:endParaRPr lang="fr-FR" sz="1700" dirty="0" smtClean="0"/>
          </a:p>
          <a:p>
            <a:pPr algn="just">
              <a:buFont typeface="Wingdings" pitchFamily="2" charset="2"/>
              <a:buChar char="q"/>
            </a:pPr>
            <a:r>
              <a:rPr lang="fr-FR" sz="1700" dirty="0" smtClean="0"/>
              <a:t>8 </a:t>
            </a:r>
            <a:r>
              <a:rPr lang="fr-FR" sz="1700" dirty="0"/>
              <a:t>indicateurs (dont 2 déclaratifs) concernent le suivi des pathologies chroniques </a:t>
            </a:r>
            <a:r>
              <a:rPr lang="fr-FR" sz="1700" b="0" dirty="0"/>
              <a:t>(9 en 2011). Six sont nouveaux, un a été repris à l’identique (« part des patients MT traités par antidiabétiques ayant bénéficié d’une consultation ou d’un examen du fond d’œil ou d’une rétinographie dans les deux ans »), un autre a été modifié pour tenir compte de l’évolution du référentiel HAS correspondant (« part des patients MT traités par antidiabétiques ayant bénéficié d'au moins 2 dosages d’HbA1c dans l’année ») </a:t>
            </a:r>
            <a:endParaRPr lang="fr-FR" sz="1700" b="0" dirty="0" smtClean="0"/>
          </a:p>
          <a:p>
            <a:pPr algn="just">
              <a:buFont typeface="Wingdings" pitchFamily="2" charset="2"/>
              <a:buChar char="q"/>
            </a:pPr>
            <a:endParaRPr lang="fr-FR" sz="1700" dirty="0" smtClean="0"/>
          </a:p>
          <a:p>
            <a:pPr lvl="0" algn="just">
              <a:buFont typeface="Wingdings" panose="05000000000000000000" pitchFamily="2" charset="2"/>
              <a:buChar char="q"/>
            </a:pPr>
            <a:r>
              <a:rPr lang="fr-FR" sz="1700" dirty="0" smtClean="0"/>
              <a:t>Un </a:t>
            </a:r>
            <a:r>
              <a:rPr lang="fr-FR" sz="1700" dirty="0"/>
              <a:t>accent particulier a été mis sur la prévention, avec 12 indicateurs contre 8 en 2011</a:t>
            </a:r>
            <a:r>
              <a:rPr lang="fr-FR" sz="1700" b="0" dirty="0"/>
              <a:t>. Sept sont nouveaux, 4 ont été repris à l’identique et 1 a été modifié pour tenir compte des dispositions de l'arrêté du 31 juillet 2013 (extension des indications thérapeutiques ouvrant droit à la prise en charge du vaccin contre la </a:t>
            </a:r>
            <a:r>
              <a:rPr lang="fr-FR" sz="1700" b="0" dirty="0" smtClean="0"/>
              <a:t>grippe).</a:t>
            </a:r>
          </a:p>
          <a:p>
            <a:pPr lvl="0" algn="just">
              <a:buFont typeface="Wingdings" panose="05000000000000000000" pitchFamily="2" charset="2"/>
              <a:buChar char="q"/>
            </a:pPr>
            <a:endParaRPr lang="fr-FR" sz="1700" dirty="0"/>
          </a:p>
          <a:p>
            <a:pPr lvl="0" algn="just">
              <a:buFont typeface="Wingdings" panose="05000000000000000000" pitchFamily="2" charset="2"/>
              <a:buChar char="q"/>
            </a:pPr>
            <a:r>
              <a:rPr lang="fr-FR" sz="1700" dirty="0"/>
              <a:t>9 indicateurs d’efficience (contre 7 en 2011) </a:t>
            </a:r>
            <a:r>
              <a:rPr lang="fr-FR" sz="1700" b="0" dirty="0"/>
              <a:t>sont répartis en 2 axes : prescription dans le répertoire des génériques (ou </a:t>
            </a:r>
            <a:r>
              <a:rPr lang="fr-FR" sz="1700" b="0" dirty="0" err="1"/>
              <a:t>biosimilaires</a:t>
            </a:r>
            <a:r>
              <a:rPr lang="fr-FR" sz="1700" b="0" dirty="0"/>
              <a:t>) et efficience des prescriptions. Parmi ces indicateurs, 7 sont nouveaux et 3 ont été repris. </a:t>
            </a:r>
            <a:endParaRPr lang="fr-FR" sz="1700" b="0" dirty="0" smtClean="0"/>
          </a:p>
          <a:p>
            <a:endParaRPr lang="fr-FR" sz="1700" dirty="0"/>
          </a:p>
          <a:p>
            <a:pPr lvl="1">
              <a:buFont typeface="Wingdings" panose="05000000000000000000" pitchFamily="2" charset="2"/>
              <a:buChar char="§"/>
            </a:pPr>
            <a:endParaRPr lang="fr-FR" b="1" dirty="0"/>
          </a:p>
          <a:p>
            <a:pPr lvl="1" algn="just">
              <a:buFont typeface="Wingdings" pitchFamily="2" charset="2"/>
              <a:buChar char="§"/>
            </a:pPr>
            <a:endParaRPr lang="fr-FR" b="1" dirty="0"/>
          </a:p>
        </p:txBody>
      </p:sp>
    </p:spTree>
    <p:extLst>
      <p:ext uri="{BB962C8B-B14F-4D97-AF65-F5344CB8AC3E}">
        <p14:creationId xmlns:p14="http://schemas.microsoft.com/office/powerpoint/2010/main" val="1634567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87767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sur objectif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et élargie (4/6)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29</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1047814296"/>
              </p:ext>
            </p:extLst>
          </p:nvPr>
        </p:nvGraphicFramePr>
        <p:xfrm>
          <a:off x="132117" y="1002692"/>
          <a:ext cx="8904379" cy="5814938"/>
        </p:xfrm>
        <a:graphic>
          <a:graphicData uri="http://schemas.openxmlformats.org/drawingml/2006/table">
            <a:tbl>
              <a:tblPr firstRow="1" firstCol="1" bandRow="1"/>
              <a:tblGrid>
                <a:gridCol w="1641434"/>
                <a:gridCol w="1710779"/>
                <a:gridCol w="3876098"/>
                <a:gridCol w="942973"/>
                <a:gridCol w="733095"/>
              </a:tblGrid>
              <a:tr h="534341">
                <a:tc>
                  <a:txBody>
                    <a:bodyPr/>
                    <a:lstStyle/>
                    <a:p>
                      <a:pPr algn="ctr">
                        <a:spcAft>
                          <a:spcPts val="0"/>
                        </a:spcAft>
                      </a:pPr>
                      <a:r>
                        <a:rPr lang="fr-FR" sz="1200" b="1" dirty="0">
                          <a:solidFill>
                            <a:srgbClr val="000000"/>
                          </a:solidFill>
                          <a:effectLst/>
                          <a:latin typeface="Arial"/>
                          <a:ea typeface="Times New Roman"/>
                          <a:cs typeface="Times New Roman"/>
                        </a:rPr>
                        <a:t>Thème</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fr-FR" sz="1200" b="1">
                          <a:solidFill>
                            <a:srgbClr val="000000"/>
                          </a:solidFill>
                          <a:effectLst/>
                          <a:latin typeface="Arial"/>
                          <a:ea typeface="Times New Roman"/>
                          <a:cs typeface="Times New Roman"/>
                        </a:rPr>
                        <a:t>Sous-thème </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fr-FR" sz="1200" b="1">
                          <a:solidFill>
                            <a:srgbClr val="000000"/>
                          </a:solidFill>
                          <a:effectLst/>
                          <a:latin typeface="Arial"/>
                          <a:ea typeface="Times New Roman"/>
                          <a:cs typeface="Times New Roman"/>
                        </a:rPr>
                        <a:t>Indicateur</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fr-FR" sz="1200" b="1">
                          <a:solidFill>
                            <a:srgbClr val="000000"/>
                          </a:solidFill>
                          <a:effectLst/>
                          <a:latin typeface="Arial"/>
                          <a:ea typeface="Times New Roman"/>
                          <a:cs typeface="Times New Roman"/>
                        </a:rPr>
                        <a:t>Objectif </a:t>
                      </a:r>
                      <a:endParaRPr lang="fr-FR" sz="1400">
                        <a:effectLst/>
                        <a:latin typeface="Palatino"/>
                        <a:ea typeface="Times New Roman"/>
                        <a:cs typeface="Times New Roman"/>
                      </a:endParaRPr>
                    </a:p>
                    <a:p>
                      <a:pPr algn="ctr">
                        <a:spcAft>
                          <a:spcPts val="0"/>
                        </a:spcAft>
                      </a:pPr>
                      <a:r>
                        <a:rPr lang="fr-FR" sz="1200" b="1">
                          <a:solidFill>
                            <a:srgbClr val="000000"/>
                          </a:solidFill>
                          <a:effectLst/>
                          <a:latin typeface="Arial"/>
                          <a:ea typeface="Times New Roman"/>
                          <a:cs typeface="Times New Roman"/>
                        </a:rPr>
                        <a:t>cible</a:t>
                      </a:r>
                      <a:endParaRPr lang="fr-FR" sz="1400">
                        <a:effectLst/>
                        <a:latin typeface="Palatino"/>
                        <a:ea typeface="Times New Roman"/>
                        <a:cs typeface="Times New Roman"/>
                      </a:endParaRPr>
                    </a:p>
                  </a:txBody>
                  <a:tcPr marL="31293" marR="312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fr-FR" sz="1200" b="1">
                          <a:solidFill>
                            <a:srgbClr val="000000"/>
                          </a:solidFill>
                          <a:effectLst/>
                          <a:latin typeface="Arial"/>
                          <a:ea typeface="Times New Roman"/>
                          <a:cs typeface="Times New Roman"/>
                        </a:rPr>
                        <a:t>Nombre de </a:t>
                      </a:r>
                      <a:br>
                        <a:rPr lang="fr-FR" sz="1200" b="1">
                          <a:solidFill>
                            <a:srgbClr val="000000"/>
                          </a:solidFill>
                          <a:effectLst/>
                          <a:latin typeface="Arial"/>
                          <a:ea typeface="Times New Roman"/>
                          <a:cs typeface="Times New Roman"/>
                        </a:rPr>
                      </a:br>
                      <a:r>
                        <a:rPr lang="fr-FR" sz="1200" b="1">
                          <a:solidFill>
                            <a:srgbClr val="000000"/>
                          </a:solidFill>
                          <a:effectLst/>
                          <a:latin typeface="Arial"/>
                          <a:ea typeface="Times New Roman"/>
                          <a:cs typeface="Times New Roman"/>
                        </a:rPr>
                        <a:t>points </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34341">
                <a:tc rowSpan="8">
                  <a:txBody>
                    <a:bodyPr/>
                    <a:lstStyle/>
                    <a:p>
                      <a:pPr algn="ctr">
                        <a:spcAft>
                          <a:spcPts val="0"/>
                        </a:spcAft>
                      </a:pPr>
                      <a:r>
                        <a:rPr lang="fr-FR" sz="1200" b="1" dirty="0">
                          <a:solidFill>
                            <a:srgbClr val="000000"/>
                          </a:solidFill>
                          <a:effectLst/>
                          <a:latin typeface="Arial"/>
                          <a:ea typeface="Times New Roman"/>
                          <a:cs typeface="Times New Roman"/>
                        </a:rPr>
                        <a:t>Suivi des </a:t>
                      </a:r>
                      <a:br>
                        <a:rPr lang="fr-FR" sz="1200" b="1" dirty="0">
                          <a:solidFill>
                            <a:srgbClr val="000000"/>
                          </a:solidFill>
                          <a:effectLst/>
                          <a:latin typeface="Arial"/>
                          <a:ea typeface="Times New Roman"/>
                          <a:cs typeface="Times New Roman"/>
                        </a:rPr>
                      </a:br>
                      <a:r>
                        <a:rPr lang="fr-FR" sz="1200" b="1" dirty="0">
                          <a:solidFill>
                            <a:srgbClr val="000000"/>
                          </a:solidFill>
                          <a:effectLst/>
                          <a:latin typeface="Arial"/>
                          <a:ea typeface="Times New Roman"/>
                          <a:cs typeface="Times New Roman"/>
                        </a:rPr>
                        <a:t>pathologies chroniques</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rowSpan="4">
                  <a:txBody>
                    <a:bodyPr/>
                    <a:lstStyle/>
                    <a:p>
                      <a:pPr algn="ctr">
                        <a:spcAft>
                          <a:spcPts val="0"/>
                        </a:spcAft>
                      </a:pPr>
                      <a:r>
                        <a:rPr lang="fr-FR" sz="1200" b="1" dirty="0" smtClean="0">
                          <a:solidFill>
                            <a:srgbClr val="000000"/>
                          </a:solidFill>
                          <a:effectLst/>
                          <a:latin typeface="Arial"/>
                          <a:ea typeface="Times New Roman"/>
                          <a:cs typeface="Times New Roman"/>
                        </a:rPr>
                        <a:t>Diabète</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a:spcAft>
                          <a:spcPts val="0"/>
                        </a:spcAft>
                      </a:pPr>
                      <a:r>
                        <a:rPr lang="fr-FR" sz="1200">
                          <a:solidFill>
                            <a:srgbClr val="000000"/>
                          </a:solidFill>
                          <a:effectLst/>
                          <a:latin typeface="Arial"/>
                          <a:ea typeface="Times New Roman"/>
                          <a:cs typeface="Times New Roman"/>
                        </a:rPr>
                        <a:t>Part des patients MT traités par antidiabétiques </a:t>
                      </a:r>
                      <a:br>
                        <a:rPr lang="fr-FR" sz="1200">
                          <a:solidFill>
                            <a:srgbClr val="000000"/>
                          </a:solidFill>
                          <a:effectLst/>
                          <a:latin typeface="Arial"/>
                          <a:ea typeface="Times New Roman"/>
                          <a:cs typeface="Times New Roman"/>
                        </a:rPr>
                      </a:br>
                      <a:r>
                        <a:rPr lang="fr-FR" sz="1200">
                          <a:solidFill>
                            <a:srgbClr val="000000"/>
                          </a:solidFill>
                          <a:effectLst/>
                          <a:latin typeface="Arial"/>
                          <a:ea typeface="Times New Roman"/>
                          <a:cs typeface="Times New Roman"/>
                        </a:rPr>
                        <a:t>ayant bénéficié d'</a:t>
                      </a:r>
                      <a:r>
                        <a:rPr lang="fr-FR" sz="1200">
                          <a:solidFill>
                            <a:srgbClr val="31849B"/>
                          </a:solidFill>
                          <a:effectLst/>
                          <a:latin typeface="Arial"/>
                          <a:ea typeface="Times New Roman"/>
                          <a:cs typeface="Times New Roman"/>
                        </a:rPr>
                        <a:t>au moins 2 dosages </a:t>
                      </a:r>
                      <a:r>
                        <a:rPr lang="fr-FR" sz="1200">
                          <a:solidFill>
                            <a:srgbClr val="000000"/>
                          </a:solidFill>
                          <a:effectLst/>
                          <a:latin typeface="Arial"/>
                          <a:ea typeface="Times New Roman"/>
                          <a:cs typeface="Times New Roman"/>
                        </a:rPr>
                        <a:t>d’HbA1c dans l’année </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effectLst/>
                          <a:latin typeface="Arial"/>
                          <a:ea typeface="Times New Roman"/>
                          <a:cs typeface="Times New Roman"/>
                        </a:rPr>
                        <a:t>≥ 93%</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i="1">
                          <a:solidFill>
                            <a:srgbClr val="000000"/>
                          </a:solidFill>
                          <a:effectLst/>
                          <a:latin typeface="Arial"/>
                          <a:ea typeface="Times New Roman"/>
                          <a:cs typeface="Times New Roman"/>
                        </a:rPr>
                        <a:t>30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19041">
                <a:tc vMerge="1">
                  <a:txBody>
                    <a:bodyPr/>
                    <a:lstStyle/>
                    <a:p>
                      <a:endParaRPr lang="fr-FR"/>
                    </a:p>
                  </a:txBody>
                  <a:tcPr/>
                </a:tc>
                <a:tc vMerge="1">
                  <a:txBody>
                    <a:bodyPr/>
                    <a:lstStyle/>
                    <a:p>
                      <a:endParaRPr lang="fr-FR"/>
                    </a:p>
                  </a:txBody>
                  <a:tcPr/>
                </a:tc>
                <a:tc>
                  <a:txBody>
                    <a:bodyPr/>
                    <a:lstStyle/>
                    <a:p>
                      <a:pPr algn="l">
                        <a:spcAft>
                          <a:spcPts val="0"/>
                        </a:spcAft>
                      </a:pPr>
                      <a:r>
                        <a:rPr lang="fr-FR" sz="1200">
                          <a:solidFill>
                            <a:srgbClr val="000000"/>
                          </a:solidFill>
                          <a:effectLst/>
                          <a:latin typeface="Arial"/>
                          <a:ea typeface="Times New Roman"/>
                          <a:cs typeface="Times New Roman"/>
                        </a:rPr>
                        <a:t>Part des patients MT traités par antidiabétiques et bénéficiant d’une consultation ou d’un examen du fond d’œil ou d’une rétinographie dans les deux ans</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effectLst/>
                          <a:latin typeface="Arial"/>
                          <a:ea typeface="Times New Roman"/>
                          <a:cs typeface="Times New Roman"/>
                        </a:rPr>
                        <a:t>≥ 77%</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i="1">
                          <a:solidFill>
                            <a:srgbClr val="000000"/>
                          </a:solidFill>
                          <a:effectLst/>
                          <a:latin typeface="Arial"/>
                          <a:ea typeface="Times New Roman"/>
                          <a:cs typeface="Times New Roman"/>
                        </a:rPr>
                        <a:t>30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25388">
                <a:tc vMerge="1">
                  <a:txBody>
                    <a:bodyPr/>
                    <a:lstStyle/>
                    <a:p>
                      <a:endParaRPr lang="fr-FR"/>
                    </a:p>
                  </a:txBody>
                  <a:tcPr/>
                </a:tc>
                <a:tc vMerge="1">
                  <a:txBody>
                    <a:bodyPr/>
                    <a:lstStyle/>
                    <a:p>
                      <a:endParaRPr lang="fr-FR"/>
                    </a:p>
                  </a:txBody>
                  <a:tcPr/>
                </a:tc>
                <a:tc>
                  <a:txBody>
                    <a:bodyPr/>
                    <a:lstStyle/>
                    <a:p>
                      <a:pPr algn="l">
                        <a:spcAft>
                          <a:spcPts val="0"/>
                        </a:spcAft>
                      </a:pPr>
                      <a:r>
                        <a:rPr lang="fr-FR" sz="1200" dirty="0">
                          <a:solidFill>
                            <a:srgbClr val="31849B"/>
                          </a:solidFill>
                          <a:effectLst/>
                          <a:latin typeface="Arial"/>
                          <a:ea typeface="Times New Roman"/>
                          <a:cs typeface="Times New Roman"/>
                        </a:rPr>
                        <a:t>Part des patients MT traités par antidiabétiques, ayant bénéficié d'une recherche annuelle de micro albuminurie </a:t>
                      </a:r>
                      <a:r>
                        <a:rPr lang="fr-FR" sz="1200" b="1" dirty="0">
                          <a:solidFill>
                            <a:srgbClr val="31849B"/>
                          </a:solidFill>
                          <a:effectLst/>
                          <a:latin typeface="Arial"/>
                          <a:ea typeface="Times New Roman"/>
                          <a:cs typeface="Times New Roman"/>
                        </a:rPr>
                        <a:t>et </a:t>
                      </a:r>
                      <a:r>
                        <a:rPr lang="fr-FR" sz="1200" dirty="0">
                          <a:solidFill>
                            <a:srgbClr val="31849B"/>
                          </a:solidFill>
                          <a:effectLst/>
                          <a:latin typeface="Arial"/>
                          <a:ea typeface="Times New Roman"/>
                          <a:cs typeface="Times New Roman"/>
                        </a:rPr>
                        <a:t>d'un dosage annuel de la créatininémie avec estimation du débit de filtration glomérulaire</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effectLst/>
                          <a:latin typeface="Arial"/>
                          <a:ea typeface="Times New Roman"/>
                          <a:cs typeface="Times New Roman"/>
                        </a:rPr>
                        <a:t>≥ 61%</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34341">
                <a:tc vMerge="1">
                  <a:txBody>
                    <a:bodyPr/>
                    <a:lstStyle/>
                    <a:p>
                      <a:endParaRPr lang="fr-FR"/>
                    </a:p>
                  </a:txBody>
                  <a:tcPr/>
                </a:tc>
                <a:tc vMerge="1">
                  <a:txBody>
                    <a:bodyPr/>
                    <a:lstStyle/>
                    <a:p>
                      <a:endParaRPr lang="fr-FR"/>
                    </a:p>
                  </a:txBody>
                  <a:tcPr/>
                </a:tc>
                <a:tc>
                  <a:txBody>
                    <a:bodyPr/>
                    <a:lstStyle/>
                    <a:p>
                      <a:pPr algn="l">
                        <a:spcAft>
                          <a:spcPts val="0"/>
                        </a:spcAft>
                      </a:pPr>
                      <a:r>
                        <a:rPr lang="fr-FR" sz="1200" dirty="0">
                          <a:solidFill>
                            <a:srgbClr val="31849B"/>
                          </a:solidFill>
                          <a:effectLst/>
                          <a:latin typeface="Arial"/>
                          <a:ea typeface="Times New Roman"/>
                          <a:cs typeface="Times New Roman"/>
                        </a:rPr>
                        <a:t>Part des patients MT traités par antidiabétiques ayant </a:t>
                      </a:r>
                      <a:r>
                        <a:rPr lang="fr-FR" sz="1200" dirty="0" smtClean="0">
                          <a:solidFill>
                            <a:srgbClr val="31849B"/>
                          </a:solidFill>
                          <a:effectLst/>
                          <a:latin typeface="Arial"/>
                          <a:ea typeface="Times New Roman"/>
                          <a:cs typeface="Times New Roman"/>
                        </a:rPr>
                        <a:t>bénéficié d’un </a:t>
                      </a:r>
                      <a:r>
                        <a:rPr lang="fr-FR" sz="1200" dirty="0">
                          <a:solidFill>
                            <a:srgbClr val="31849B"/>
                          </a:solidFill>
                          <a:effectLst/>
                          <a:latin typeface="Arial"/>
                          <a:ea typeface="Times New Roman"/>
                          <a:cs typeface="Times New Roman"/>
                        </a:rPr>
                        <a:t>examen clinique </a:t>
                      </a:r>
                      <a:r>
                        <a:rPr lang="fr-FR" sz="1200" dirty="0" smtClean="0">
                          <a:solidFill>
                            <a:srgbClr val="31849B"/>
                          </a:solidFill>
                          <a:effectLst/>
                          <a:latin typeface="Arial"/>
                          <a:ea typeface="Times New Roman"/>
                          <a:cs typeface="Times New Roman"/>
                        </a:rPr>
                        <a:t>annuel des </a:t>
                      </a:r>
                      <a:r>
                        <a:rPr lang="fr-FR" sz="1200" dirty="0">
                          <a:solidFill>
                            <a:srgbClr val="31849B"/>
                          </a:solidFill>
                          <a:effectLst/>
                          <a:latin typeface="Arial"/>
                          <a:ea typeface="Times New Roman"/>
                          <a:cs typeface="Times New Roman"/>
                        </a:rPr>
                        <a:t>pieds par le MT ou une consultation de podologie dans l'année</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solidFill>
                            <a:srgbClr val="31849B"/>
                          </a:solidFill>
                          <a:effectLst/>
                          <a:latin typeface="Arial"/>
                          <a:ea typeface="Times New Roman"/>
                          <a:cs typeface="Times New Roman"/>
                        </a:rPr>
                        <a:t>≥ 95%</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20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25388">
                <a:tc vMerge="1">
                  <a:txBody>
                    <a:bodyPr/>
                    <a:lstStyle/>
                    <a:p>
                      <a:endParaRPr lang="fr-FR"/>
                    </a:p>
                  </a:txBody>
                  <a:tcPr/>
                </a:tc>
                <a:tc>
                  <a:txBody>
                    <a:bodyPr/>
                    <a:lstStyle/>
                    <a:p>
                      <a:pPr algn="ctr">
                        <a:spcAft>
                          <a:spcPts val="0"/>
                        </a:spcAft>
                      </a:pPr>
                      <a:r>
                        <a:rPr lang="fr-FR" sz="1200" b="1">
                          <a:solidFill>
                            <a:srgbClr val="000000"/>
                          </a:solidFill>
                          <a:effectLst/>
                          <a:latin typeface="Arial"/>
                          <a:ea typeface="Times New Roman"/>
                          <a:cs typeface="Times New Roman"/>
                        </a:rPr>
                        <a:t>HTA</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a:spcAft>
                          <a:spcPts val="0"/>
                        </a:spcAft>
                      </a:pPr>
                      <a:r>
                        <a:rPr lang="fr-FR" sz="1200">
                          <a:solidFill>
                            <a:srgbClr val="31849B"/>
                          </a:solidFill>
                          <a:effectLst/>
                          <a:latin typeface="Arial"/>
                          <a:ea typeface="Times New Roman"/>
                          <a:cs typeface="Times New Roman"/>
                        </a:rPr>
                        <a:t>Part des patients MT traités par antihypertenseurs ayant bénéficié d'une recherche annuelle de protéinurie </a:t>
                      </a:r>
                      <a:r>
                        <a:rPr lang="fr-FR" sz="1200" b="1">
                          <a:solidFill>
                            <a:srgbClr val="31849B"/>
                          </a:solidFill>
                          <a:effectLst/>
                          <a:latin typeface="Arial"/>
                          <a:ea typeface="Times New Roman"/>
                          <a:cs typeface="Times New Roman"/>
                        </a:rPr>
                        <a:t>et</a:t>
                      </a:r>
                      <a:r>
                        <a:rPr lang="fr-FR" sz="1200">
                          <a:solidFill>
                            <a:srgbClr val="31849B"/>
                          </a:solidFill>
                          <a:effectLst/>
                          <a:latin typeface="Arial"/>
                          <a:ea typeface="Times New Roman"/>
                          <a:cs typeface="Times New Roman"/>
                        </a:rPr>
                        <a:t> d’un dosage annuel de la créatininémie avec estimation du débit de filtration glomérulaire </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solidFill>
                            <a:srgbClr val="31849B"/>
                          </a:solidFill>
                          <a:effectLst/>
                          <a:latin typeface="Arial"/>
                          <a:ea typeface="Times New Roman"/>
                          <a:cs typeface="Times New Roman"/>
                        </a:rPr>
                        <a:t>≥ 14%</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34341">
                <a:tc vMerge="1">
                  <a:txBody>
                    <a:bodyPr/>
                    <a:lstStyle/>
                    <a:p>
                      <a:endParaRPr lang="fr-FR"/>
                    </a:p>
                  </a:txBody>
                  <a:tcPr/>
                </a:tc>
                <a:tc rowSpan="3">
                  <a:txBody>
                    <a:bodyPr/>
                    <a:lstStyle/>
                    <a:p>
                      <a:pPr algn="ctr">
                        <a:spcAft>
                          <a:spcPts val="0"/>
                        </a:spcAft>
                      </a:pPr>
                      <a:r>
                        <a:rPr lang="fr-FR" sz="1200" b="1">
                          <a:solidFill>
                            <a:srgbClr val="31849B"/>
                          </a:solidFill>
                          <a:effectLst/>
                          <a:latin typeface="Arial"/>
                          <a:ea typeface="Times New Roman"/>
                          <a:cs typeface="Times New Roman"/>
                        </a:rPr>
                        <a:t>Risque cardio vasculaire</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a:spcAft>
                          <a:spcPts val="0"/>
                        </a:spcAft>
                      </a:pPr>
                      <a:r>
                        <a:rPr lang="fr-FR" sz="1200">
                          <a:solidFill>
                            <a:srgbClr val="31849B"/>
                          </a:solidFill>
                          <a:effectLst/>
                          <a:latin typeface="Arial"/>
                          <a:ea typeface="Times New Roman"/>
                          <a:cs typeface="Times New Roman"/>
                        </a:rPr>
                        <a:t>Part des patients MT dont le risque cardio-vasculaire a été évalué par SCORE (ou autre grille de scorage) en amont de la prescription de statines</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solidFill>
                            <a:srgbClr val="31849B"/>
                          </a:solidFill>
                          <a:effectLst/>
                          <a:latin typeface="Arial"/>
                          <a:ea typeface="Times New Roman"/>
                          <a:cs typeface="Times New Roman"/>
                        </a:rPr>
                        <a:t>≥ 95%</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20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19041">
                <a:tc vMerge="1">
                  <a:txBody>
                    <a:bodyPr/>
                    <a:lstStyle/>
                    <a:p>
                      <a:endParaRPr lang="fr-FR"/>
                    </a:p>
                  </a:txBody>
                  <a:tcPr/>
                </a:tc>
                <a:tc vMerge="1">
                  <a:txBody>
                    <a:bodyPr/>
                    <a:lstStyle/>
                    <a:p>
                      <a:endParaRPr lang="fr-FR"/>
                    </a:p>
                  </a:txBody>
                  <a:tcPr/>
                </a:tc>
                <a:tc>
                  <a:txBody>
                    <a:bodyPr/>
                    <a:lstStyle/>
                    <a:p>
                      <a:pPr algn="l">
                        <a:spcAft>
                          <a:spcPts val="0"/>
                        </a:spcAft>
                      </a:pPr>
                      <a:r>
                        <a:rPr lang="fr-FR" sz="1200" dirty="0" smtClean="0">
                          <a:solidFill>
                            <a:srgbClr val="31849B"/>
                          </a:solidFill>
                          <a:effectLst/>
                          <a:latin typeface="Arial"/>
                          <a:ea typeface="Times New Roman"/>
                          <a:cs typeface="Times New Roman"/>
                        </a:rPr>
                        <a:t>Part </a:t>
                      </a:r>
                      <a:r>
                        <a:rPr lang="fr-FR" sz="1200" dirty="0">
                          <a:solidFill>
                            <a:srgbClr val="31849B"/>
                          </a:solidFill>
                          <a:effectLst/>
                          <a:latin typeface="Arial"/>
                          <a:ea typeface="Times New Roman"/>
                          <a:cs typeface="Times New Roman"/>
                        </a:rPr>
                        <a:t>des patients MT présentant un antécédent de maladie coronaire ou d'AOMI</a:t>
                      </a:r>
                      <a:r>
                        <a:rPr lang="fr-FR" sz="1200" b="1" dirty="0">
                          <a:solidFill>
                            <a:srgbClr val="31849B"/>
                          </a:solidFill>
                          <a:effectLst/>
                          <a:latin typeface="Arial"/>
                          <a:ea typeface="Times New Roman"/>
                          <a:cs typeface="Times New Roman"/>
                        </a:rPr>
                        <a:t> </a:t>
                      </a:r>
                      <a:r>
                        <a:rPr lang="fr-FR" sz="1200" dirty="0">
                          <a:solidFill>
                            <a:srgbClr val="31849B"/>
                          </a:solidFill>
                          <a:effectLst/>
                          <a:latin typeface="Arial"/>
                          <a:ea typeface="Times New Roman"/>
                          <a:cs typeface="Times New Roman"/>
                        </a:rPr>
                        <a:t>traités par statines et AAP et IEC ou ARA 2</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solidFill>
                            <a:srgbClr val="31849B"/>
                          </a:solidFill>
                          <a:effectLst/>
                          <a:latin typeface="Arial"/>
                          <a:ea typeface="Times New Roman"/>
                          <a:cs typeface="Times New Roman"/>
                        </a:rPr>
                        <a:t>≥ 61%</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30</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34341">
                <a:tc vMerge="1">
                  <a:txBody>
                    <a:bodyPr/>
                    <a:lstStyle/>
                    <a:p>
                      <a:endParaRPr lang="fr-FR"/>
                    </a:p>
                  </a:txBody>
                  <a:tcPr/>
                </a:tc>
                <a:tc vMerge="1">
                  <a:txBody>
                    <a:bodyPr/>
                    <a:lstStyle/>
                    <a:p>
                      <a:endParaRPr lang="fr-FR"/>
                    </a:p>
                  </a:txBody>
                  <a:tcPr/>
                </a:tc>
                <a:tc>
                  <a:txBody>
                    <a:bodyPr/>
                    <a:lstStyle/>
                    <a:p>
                      <a:pPr algn="l">
                        <a:spcAft>
                          <a:spcPts val="0"/>
                        </a:spcAft>
                      </a:pPr>
                      <a:r>
                        <a:rPr lang="fr-FR" sz="1200" dirty="0">
                          <a:solidFill>
                            <a:srgbClr val="31849B"/>
                          </a:solidFill>
                          <a:effectLst/>
                          <a:latin typeface="Arial"/>
                          <a:ea typeface="Times New Roman"/>
                          <a:cs typeface="Times New Roman"/>
                        </a:rPr>
                        <a:t>Part des patients MT traités par AVK au long cours ayant </a:t>
                      </a:r>
                      <a:r>
                        <a:rPr lang="fr-FR" sz="1200" dirty="0" smtClean="0">
                          <a:solidFill>
                            <a:srgbClr val="31849B"/>
                          </a:solidFill>
                          <a:effectLst/>
                          <a:latin typeface="Arial"/>
                          <a:ea typeface="Times New Roman"/>
                          <a:cs typeface="Times New Roman"/>
                        </a:rPr>
                        <a:t>bénéficié</a:t>
                      </a:r>
                      <a:r>
                        <a:rPr lang="fr-FR" sz="1200" baseline="0" dirty="0" smtClean="0">
                          <a:solidFill>
                            <a:srgbClr val="31849B"/>
                          </a:solidFill>
                          <a:effectLst/>
                          <a:latin typeface="Arial"/>
                          <a:ea typeface="Times New Roman"/>
                          <a:cs typeface="Times New Roman"/>
                        </a:rPr>
                        <a:t> d’</a:t>
                      </a:r>
                      <a:r>
                        <a:rPr lang="fr-FR" sz="1200" dirty="0" smtClean="0">
                          <a:solidFill>
                            <a:srgbClr val="31849B"/>
                          </a:solidFill>
                          <a:effectLst/>
                          <a:latin typeface="Arial"/>
                          <a:ea typeface="Times New Roman"/>
                          <a:cs typeface="Times New Roman"/>
                        </a:rPr>
                        <a:t> </a:t>
                      </a:r>
                      <a:r>
                        <a:rPr lang="fr-FR" sz="1200" dirty="0">
                          <a:solidFill>
                            <a:srgbClr val="31849B"/>
                          </a:solidFill>
                          <a:effectLst/>
                          <a:latin typeface="Arial"/>
                          <a:ea typeface="Times New Roman"/>
                          <a:cs typeface="Times New Roman"/>
                        </a:rPr>
                        <a:t>au moins 10 dosages de l'INR dans l'année</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200" spc="-20">
                          <a:solidFill>
                            <a:srgbClr val="31849B"/>
                          </a:solidFill>
                          <a:effectLst/>
                          <a:latin typeface="Arial"/>
                          <a:ea typeface="Times New Roman"/>
                          <a:cs typeface="Times New Roman"/>
                        </a:rPr>
                        <a:t>≥ 95%</a:t>
                      </a:r>
                      <a:endParaRPr lang="fr-FR" sz="140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31849B"/>
                          </a:solidFill>
                          <a:effectLst/>
                          <a:latin typeface="Arial"/>
                          <a:ea typeface="Times New Roman"/>
                          <a:cs typeface="Times New Roman"/>
                        </a:rPr>
                        <a:t>30</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114">
                <a:tc gridSpan="4">
                  <a:txBody>
                    <a:bodyPr/>
                    <a:lstStyle/>
                    <a:p>
                      <a:pPr algn="l">
                        <a:spcAft>
                          <a:spcPts val="0"/>
                        </a:spcAft>
                      </a:pPr>
                      <a:r>
                        <a:rPr lang="fr-FR" sz="1200" b="1" dirty="0">
                          <a:solidFill>
                            <a:srgbClr val="000000"/>
                          </a:solidFill>
                          <a:effectLst/>
                          <a:latin typeface="Arial"/>
                          <a:ea typeface="Times New Roman"/>
                          <a:cs typeface="Times New Roman"/>
                        </a:rPr>
                        <a:t>Total</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spcAft>
                          <a:spcPts val="0"/>
                        </a:spcAft>
                      </a:pPr>
                      <a:r>
                        <a:rPr lang="fr-FR" sz="1200" b="1" dirty="0">
                          <a:effectLst/>
                          <a:latin typeface="Arial"/>
                          <a:ea typeface="Times New Roman"/>
                          <a:cs typeface="Times New Roman"/>
                        </a:rPr>
                        <a:t>220</a:t>
                      </a:r>
                      <a:endParaRPr lang="fr-FR" sz="1400" dirty="0">
                        <a:effectLst/>
                        <a:latin typeface="Palatino"/>
                        <a:ea typeface="Times New Roman"/>
                        <a:cs typeface="Times New Roman"/>
                      </a:endParaRPr>
                    </a:p>
                  </a:txBody>
                  <a:tcPr marL="31293" marR="312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bl>
          </a:graphicData>
        </a:graphic>
      </p:graphicFrame>
      <p:sp>
        <p:nvSpPr>
          <p:cNvPr id="5" name="Rectangle 4"/>
          <p:cNvSpPr/>
          <p:nvPr/>
        </p:nvSpPr>
        <p:spPr>
          <a:xfrm>
            <a:off x="600110" y="642174"/>
            <a:ext cx="5988114" cy="338554"/>
          </a:xfrm>
          <a:prstGeom prst="rect">
            <a:avLst/>
          </a:prstGeom>
        </p:spPr>
        <p:txBody>
          <a:bodyPr wrap="square">
            <a:spAutoFit/>
          </a:bodyPr>
          <a:lstStyle/>
          <a:p>
            <a:r>
              <a:rPr lang="fr-FR" sz="1600" b="1" dirty="0">
                <a:solidFill>
                  <a:srgbClr val="31849B"/>
                </a:solidFill>
                <a:latin typeface="Arial"/>
                <a:ea typeface="Times New Roman"/>
                <a:cs typeface="Times New Roman"/>
              </a:rPr>
              <a:t>En bleu, les indicateurs nouveaux ou revus </a:t>
            </a:r>
          </a:p>
        </p:txBody>
      </p:sp>
    </p:spTree>
    <p:extLst>
      <p:ext uri="{BB962C8B-B14F-4D97-AF65-F5344CB8AC3E}">
        <p14:creationId xmlns:p14="http://schemas.microsoft.com/office/powerpoint/2010/main" val="4250493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6242"/>
            <a:ext cx="9252520" cy="476672"/>
          </a:xfrm>
        </p:spPr>
        <p:txBody>
          <a:bodyPr/>
          <a:lstStyle/>
          <a:p>
            <a:r>
              <a:rPr lang="fr-FR" sz="2300" dirty="0" smtClean="0">
                <a:effectLst>
                  <a:outerShdw blurRad="38100" dist="38100" dir="2700000" algn="tl">
                    <a:srgbClr val="000000">
                      <a:alpha val="43137"/>
                    </a:srgbClr>
                  </a:outerShdw>
                </a:effectLst>
              </a:rPr>
              <a:t>La nouvelle convention :  un travail important de </a:t>
            </a:r>
            <a:r>
              <a:rPr lang="fr-FR" sz="2300" dirty="0" err="1" smtClean="0">
                <a:effectLst>
                  <a:outerShdw blurRad="38100" dist="38100" dir="2700000" algn="tl">
                    <a:srgbClr val="000000">
                      <a:alpha val="43137"/>
                    </a:srgbClr>
                  </a:outerShdw>
                </a:effectLst>
              </a:rPr>
              <a:t>co</a:t>
            </a:r>
            <a:r>
              <a:rPr lang="fr-FR" sz="2300" dirty="0" smtClean="0">
                <a:effectLst>
                  <a:outerShdw blurRad="38100" dist="38100" dir="2700000" algn="tl">
                    <a:srgbClr val="000000">
                      <a:alpha val="43137"/>
                    </a:srgbClr>
                  </a:outerShdw>
                </a:effectLst>
              </a:rPr>
              <a:t>-construction </a:t>
            </a:r>
            <a:endParaRPr lang="fr-FR" sz="23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5558" y="980728"/>
            <a:ext cx="9108442" cy="5040560"/>
          </a:xfrm>
        </p:spPr>
        <p:txBody>
          <a:bodyPr/>
          <a:lstStyle/>
          <a:p>
            <a:pPr algn="just"/>
            <a:endParaRPr lang="fr-FR" sz="2000" b="0" dirty="0" smtClean="0"/>
          </a:p>
          <a:p>
            <a:pPr algn="just"/>
            <a:r>
              <a:rPr lang="fr-FR" sz="2000" b="0" dirty="0" smtClean="0"/>
              <a:t>Négociation </a:t>
            </a:r>
            <a:r>
              <a:rPr lang="fr-FR" sz="2000" b="0" dirty="0"/>
              <a:t>engagée dans un contexte difficile, avec des attentes fortes exprimées par les médecins mais aussi des objectifs assumés de la part de l’Assurance Maladie, notamment pour l’accès aux soins des patients. </a:t>
            </a:r>
            <a:endParaRPr lang="fr-FR" sz="2000" b="0" dirty="0" smtClean="0"/>
          </a:p>
          <a:p>
            <a:pPr algn="just"/>
            <a:endParaRPr lang="fr-FR" sz="1800" dirty="0" smtClean="0"/>
          </a:p>
          <a:p>
            <a:pPr algn="just">
              <a:buClr>
                <a:srgbClr val="99CC00"/>
              </a:buClr>
              <a:buFont typeface="Wingdings" panose="05000000000000000000" pitchFamily="2" charset="2"/>
              <a:buChar char=""/>
            </a:pPr>
            <a:r>
              <a:rPr lang="fr-FR" sz="2000" dirty="0" smtClean="0"/>
              <a:t>6 </a:t>
            </a:r>
            <a:r>
              <a:rPr lang="fr-FR" sz="2000" dirty="0"/>
              <a:t>mois de </a:t>
            </a:r>
            <a:r>
              <a:rPr lang="fr-FR" sz="2000" dirty="0" smtClean="0"/>
              <a:t>travail </a:t>
            </a:r>
            <a:r>
              <a:rPr lang="fr-FR" sz="2000" dirty="0"/>
              <a:t>collectif </a:t>
            </a:r>
            <a:r>
              <a:rPr lang="fr-FR" sz="2000" dirty="0" smtClean="0"/>
              <a:t>avec les syndicats</a:t>
            </a:r>
            <a:endParaRPr lang="fr-FR" sz="2000" b="0" dirty="0" smtClean="0"/>
          </a:p>
          <a:p>
            <a:pPr lvl="0" algn="just">
              <a:buClr>
                <a:srgbClr val="99CC00"/>
              </a:buClr>
              <a:buFont typeface="Wingdings" panose="05000000000000000000" pitchFamily="2" charset="2"/>
              <a:buChar char=""/>
            </a:pPr>
            <a:r>
              <a:rPr lang="fr-FR" sz="2000" dirty="0" smtClean="0"/>
              <a:t>16 séances de travail en séance plénière</a:t>
            </a:r>
          </a:p>
          <a:p>
            <a:pPr lvl="1" algn="just">
              <a:buClr>
                <a:srgbClr val="99CC00"/>
              </a:buClr>
              <a:buFont typeface="Wingdings" panose="05000000000000000000" pitchFamily="2" charset="2"/>
              <a:buChar char=""/>
            </a:pPr>
            <a:r>
              <a:rPr lang="fr-FR" sz="2000" dirty="0" smtClean="0"/>
              <a:t>de nombreux groupes techniques </a:t>
            </a:r>
          </a:p>
          <a:p>
            <a:pPr lvl="1" algn="just">
              <a:buClr>
                <a:srgbClr val="99CC00"/>
              </a:buClr>
              <a:buFont typeface="Wingdings" panose="05000000000000000000" pitchFamily="2" charset="2"/>
              <a:buChar char=""/>
            </a:pPr>
            <a:r>
              <a:rPr lang="fr-FR" sz="2000" dirty="0" smtClean="0"/>
              <a:t>4 jours de synthèse des travaux</a:t>
            </a:r>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rgbClr val="333399"/>
                </a:solidFill>
              </a:rPr>
              <a:pPr algn="ctr">
                <a:defRPr/>
              </a:pPr>
              <a:t>3</a:t>
            </a:fld>
            <a:endParaRPr lang="fr-FR" dirty="0">
              <a:solidFill>
                <a:srgbClr val="333399"/>
              </a:solidFill>
            </a:endParaRPr>
          </a:p>
        </p:txBody>
      </p:sp>
    </p:spTree>
    <p:extLst>
      <p:ext uri="{BB962C8B-B14F-4D97-AF65-F5344CB8AC3E}">
        <p14:creationId xmlns:p14="http://schemas.microsoft.com/office/powerpoint/2010/main" val="2314055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87767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Une Rémunération sur objectif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et élargie (5/6)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30</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5" name="Rectangle 4"/>
          <p:cNvSpPr/>
          <p:nvPr/>
        </p:nvSpPr>
        <p:spPr>
          <a:xfrm>
            <a:off x="600110" y="642174"/>
            <a:ext cx="5988114" cy="338554"/>
          </a:xfrm>
          <a:prstGeom prst="rect">
            <a:avLst/>
          </a:prstGeom>
        </p:spPr>
        <p:txBody>
          <a:bodyPr wrap="square">
            <a:spAutoFit/>
          </a:bodyPr>
          <a:lstStyle/>
          <a:p>
            <a:r>
              <a:rPr lang="fr-FR" sz="1600" b="1" dirty="0">
                <a:solidFill>
                  <a:srgbClr val="31849B"/>
                </a:solidFill>
                <a:latin typeface="Arial"/>
                <a:ea typeface="Times New Roman"/>
                <a:cs typeface="Times New Roman"/>
              </a:rPr>
              <a:t>En bleu, les indicateurs nouveaux ou revus </a:t>
            </a:r>
          </a:p>
        </p:txBody>
      </p:sp>
      <p:graphicFrame>
        <p:nvGraphicFramePr>
          <p:cNvPr id="6" name="Tableau 5"/>
          <p:cNvGraphicFramePr>
            <a:graphicFrameLocks noGrp="1"/>
          </p:cNvGraphicFramePr>
          <p:nvPr>
            <p:extLst>
              <p:ext uri="{D42A27DB-BD31-4B8C-83A1-F6EECF244321}">
                <p14:modId xmlns:p14="http://schemas.microsoft.com/office/powerpoint/2010/main" val="1160140388"/>
              </p:ext>
            </p:extLst>
          </p:nvPr>
        </p:nvGraphicFramePr>
        <p:xfrm>
          <a:off x="107504" y="692696"/>
          <a:ext cx="8928991" cy="6062861"/>
        </p:xfrm>
        <a:graphic>
          <a:graphicData uri="http://schemas.openxmlformats.org/drawingml/2006/table">
            <a:tbl>
              <a:tblPr firstRow="1" firstCol="1" bandRow="1"/>
              <a:tblGrid>
                <a:gridCol w="906651"/>
                <a:gridCol w="1411338"/>
                <a:gridCol w="4795182"/>
                <a:gridCol w="907910"/>
                <a:gridCol w="907910"/>
              </a:tblGrid>
              <a:tr h="416969">
                <a:tc>
                  <a:txBody>
                    <a:bodyPr/>
                    <a:lstStyle/>
                    <a:p>
                      <a:pPr algn="ctr">
                        <a:spcAft>
                          <a:spcPts val="0"/>
                        </a:spcAft>
                      </a:pPr>
                      <a:r>
                        <a:rPr lang="fr-FR" sz="1200" b="1" dirty="0">
                          <a:solidFill>
                            <a:srgbClr val="000000"/>
                          </a:solidFill>
                          <a:effectLst/>
                          <a:latin typeface="Arial"/>
                          <a:ea typeface="Times New Roman"/>
                          <a:cs typeface="Times New Roman"/>
                        </a:rPr>
                        <a:t>Thème</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fr-FR" sz="1200" b="1" dirty="0">
                          <a:solidFill>
                            <a:srgbClr val="000000"/>
                          </a:solidFill>
                          <a:effectLst/>
                          <a:latin typeface="Arial"/>
                          <a:ea typeface="Times New Roman"/>
                          <a:cs typeface="Times New Roman"/>
                        </a:rPr>
                        <a:t>Sous-thème </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fr-FR" sz="1200" b="1">
                          <a:solidFill>
                            <a:srgbClr val="000000"/>
                          </a:solidFill>
                          <a:effectLst/>
                          <a:latin typeface="Arial"/>
                          <a:ea typeface="Times New Roman"/>
                          <a:cs typeface="Times New Roman"/>
                        </a:rPr>
                        <a:t>Indicateur</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fr-FR" sz="1200" b="1">
                          <a:solidFill>
                            <a:srgbClr val="000000"/>
                          </a:solidFill>
                          <a:effectLst/>
                          <a:latin typeface="Arial"/>
                          <a:ea typeface="Times New Roman"/>
                          <a:cs typeface="Times New Roman"/>
                        </a:rPr>
                        <a:t>Objectif cible</a:t>
                      </a:r>
                      <a:endParaRPr lang="fr-FR" sz="1600">
                        <a:effectLst/>
                        <a:latin typeface="Palatino"/>
                        <a:ea typeface="Times New Roman"/>
                        <a:cs typeface="Times New Roman"/>
                      </a:endParaRPr>
                    </a:p>
                  </a:txBody>
                  <a:tcPr marL="24323" marR="24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fr-FR" sz="1200" b="1">
                          <a:solidFill>
                            <a:srgbClr val="000000"/>
                          </a:solidFill>
                          <a:effectLst/>
                          <a:latin typeface="Arial"/>
                          <a:ea typeface="Times New Roman"/>
                          <a:cs typeface="Times New Roman"/>
                        </a:rPr>
                        <a:t>Nombre de </a:t>
                      </a:r>
                      <a:br>
                        <a:rPr lang="fr-FR" sz="1200" b="1">
                          <a:solidFill>
                            <a:srgbClr val="000000"/>
                          </a:solidFill>
                          <a:effectLst/>
                          <a:latin typeface="Arial"/>
                          <a:ea typeface="Times New Roman"/>
                          <a:cs typeface="Times New Roman"/>
                        </a:rPr>
                      </a:br>
                      <a:r>
                        <a:rPr lang="fr-FR" sz="1200" b="1">
                          <a:solidFill>
                            <a:srgbClr val="000000"/>
                          </a:solidFill>
                          <a:effectLst/>
                          <a:latin typeface="Arial"/>
                          <a:ea typeface="Times New Roman"/>
                          <a:cs typeface="Times New Roman"/>
                        </a:rPr>
                        <a:t>points </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50182">
                <a:tc rowSpan="12">
                  <a:txBody>
                    <a:bodyPr/>
                    <a:lstStyle/>
                    <a:p>
                      <a:pPr algn="ctr">
                        <a:spcAft>
                          <a:spcPts val="0"/>
                        </a:spcAft>
                      </a:pPr>
                      <a:r>
                        <a:rPr lang="fr-FR" sz="1200" b="1" dirty="0">
                          <a:solidFill>
                            <a:srgbClr val="000000"/>
                          </a:solidFill>
                          <a:effectLst/>
                          <a:latin typeface="Arial"/>
                          <a:ea typeface="Times New Roman"/>
                          <a:cs typeface="Times New Roman"/>
                        </a:rPr>
                        <a:t>Prévention</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2">
                  <a:txBody>
                    <a:bodyPr/>
                    <a:lstStyle/>
                    <a:p>
                      <a:pPr algn="ctr">
                        <a:spcAft>
                          <a:spcPts val="0"/>
                        </a:spcAft>
                      </a:pPr>
                      <a:r>
                        <a:rPr lang="fr-FR" sz="1200" b="1">
                          <a:solidFill>
                            <a:srgbClr val="000000"/>
                          </a:solidFill>
                          <a:effectLst/>
                          <a:latin typeface="Arial"/>
                          <a:ea typeface="Times New Roman"/>
                          <a:cs typeface="Times New Roman"/>
                        </a:rPr>
                        <a:t>Grippe</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spcAft>
                          <a:spcPts val="0"/>
                        </a:spcAft>
                      </a:pPr>
                      <a:r>
                        <a:rPr lang="fr-FR" sz="1200" dirty="0">
                          <a:solidFill>
                            <a:srgbClr val="000000"/>
                          </a:solidFill>
                          <a:effectLst/>
                          <a:latin typeface="Arial"/>
                          <a:ea typeface="Times New Roman"/>
                          <a:cs typeface="Times New Roman"/>
                        </a:rPr>
                        <a:t>Part des patients MT âgés de 65 ans ou plus vaccinés contre la grippe saisonnière</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75%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20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50545">
                <a:tc vMerge="1">
                  <a:txBody>
                    <a:bodyPr/>
                    <a:lstStyle/>
                    <a:p>
                      <a:endParaRPr lang="fr-FR"/>
                    </a:p>
                  </a:txBody>
                  <a:tcPr/>
                </a:tc>
                <a:tc vMerge="1">
                  <a:txBody>
                    <a:bodyPr/>
                    <a:lstStyle/>
                    <a:p>
                      <a:endParaRPr lang="fr-FR"/>
                    </a:p>
                  </a:txBody>
                  <a:tcPr/>
                </a:tc>
                <a:tc>
                  <a:txBody>
                    <a:bodyPr/>
                    <a:lstStyle/>
                    <a:p>
                      <a:pPr>
                        <a:spcAft>
                          <a:spcPts val="0"/>
                        </a:spcAft>
                      </a:pPr>
                      <a:r>
                        <a:rPr lang="fr-FR" sz="1200" dirty="0">
                          <a:solidFill>
                            <a:srgbClr val="000000"/>
                          </a:solidFill>
                          <a:effectLst/>
                          <a:latin typeface="Arial"/>
                          <a:ea typeface="Times New Roman"/>
                          <a:cs typeface="Times New Roman"/>
                        </a:rPr>
                        <a:t>Part des patients MT âgés de 16 à 64 ans en ALD </a:t>
                      </a:r>
                      <a:r>
                        <a:rPr lang="fr-FR" sz="1200" dirty="0">
                          <a:solidFill>
                            <a:srgbClr val="31849B"/>
                          </a:solidFill>
                          <a:effectLst/>
                          <a:latin typeface="Arial"/>
                          <a:ea typeface="Times New Roman"/>
                          <a:cs typeface="Times New Roman"/>
                        </a:rPr>
                        <a:t>ou présentant une maladie respiratoire chronique (asthme, bronchite chronique, bronchectasies, hyperréactivité bronchique) </a:t>
                      </a:r>
                      <a:r>
                        <a:rPr lang="fr-FR" sz="1200" dirty="0">
                          <a:solidFill>
                            <a:srgbClr val="000000"/>
                          </a:solidFill>
                          <a:effectLst/>
                          <a:latin typeface="Arial"/>
                          <a:ea typeface="Times New Roman"/>
                          <a:cs typeface="Times New Roman"/>
                        </a:rPr>
                        <a:t>ciblés par la campagne de vaccination et vaccinés</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75%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20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3575">
                <a:tc vMerge="1">
                  <a:txBody>
                    <a:bodyPr/>
                    <a:lstStyle/>
                    <a:p>
                      <a:endParaRPr lang="fr-FR"/>
                    </a:p>
                  </a:txBody>
                  <a:tcPr/>
                </a:tc>
                <a:tc rowSpan="3">
                  <a:txBody>
                    <a:bodyPr/>
                    <a:lstStyle/>
                    <a:p>
                      <a:pPr algn="ctr">
                        <a:spcAft>
                          <a:spcPts val="0"/>
                        </a:spcAft>
                      </a:pPr>
                      <a:r>
                        <a:rPr lang="fr-FR" sz="1200" b="1">
                          <a:solidFill>
                            <a:srgbClr val="000000"/>
                          </a:solidFill>
                          <a:effectLst/>
                          <a:latin typeface="Arial"/>
                          <a:ea typeface="Times New Roman"/>
                          <a:cs typeface="Times New Roman"/>
                        </a:rPr>
                        <a:t>Dépistage des</a:t>
                      </a:r>
                      <a:br>
                        <a:rPr lang="fr-FR" sz="1200" b="1">
                          <a:solidFill>
                            <a:srgbClr val="000000"/>
                          </a:solidFill>
                          <a:effectLst/>
                          <a:latin typeface="Arial"/>
                          <a:ea typeface="Times New Roman"/>
                          <a:cs typeface="Times New Roman"/>
                        </a:rPr>
                      </a:br>
                      <a:r>
                        <a:rPr lang="fr-FR" sz="1200" b="1">
                          <a:solidFill>
                            <a:srgbClr val="000000"/>
                          </a:solidFill>
                          <a:effectLst/>
                          <a:latin typeface="Arial"/>
                          <a:ea typeface="Times New Roman"/>
                          <a:cs typeface="Times New Roman"/>
                        </a:rPr>
                        <a:t>cancers</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spcAft>
                          <a:spcPts val="0"/>
                        </a:spcAft>
                      </a:pPr>
                      <a:r>
                        <a:rPr lang="fr-FR" sz="1200" dirty="0">
                          <a:solidFill>
                            <a:srgbClr val="000000"/>
                          </a:solidFill>
                          <a:effectLst/>
                          <a:latin typeface="Arial"/>
                          <a:ea typeface="Times New Roman"/>
                          <a:cs typeface="Times New Roman"/>
                        </a:rPr>
                        <a:t>Part des patientes MT de 50 à 74 ans participant au dépistage (organisé ou individuel) du cancer du sein </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80%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000000"/>
                          </a:solidFill>
                          <a:effectLst/>
                          <a:latin typeface="Arial"/>
                          <a:ea typeface="Times New Roman"/>
                          <a:cs typeface="Times New Roman"/>
                        </a:rPr>
                        <a:t>40</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3575">
                <a:tc vMerge="1">
                  <a:txBody>
                    <a:bodyPr/>
                    <a:lstStyle/>
                    <a:p>
                      <a:endParaRPr lang="fr-FR"/>
                    </a:p>
                  </a:txBody>
                  <a:tcPr/>
                </a:tc>
                <a:tc vMerge="1">
                  <a:txBody>
                    <a:bodyPr/>
                    <a:lstStyle/>
                    <a:p>
                      <a:endParaRPr lang="fr-FR"/>
                    </a:p>
                  </a:txBody>
                  <a:tcPr/>
                </a:tc>
                <a:tc>
                  <a:txBody>
                    <a:bodyPr/>
                    <a:lstStyle/>
                    <a:p>
                      <a:pPr>
                        <a:spcAft>
                          <a:spcPts val="0"/>
                        </a:spcAft>
                      </a:pPr>
                      <a:r>
                        <a:rPr lang="fr-FR" sz="1200" dirty="0">
                          <a:solidFill>
                            <a:srgbClr val="000000"/>
                          </a:solidFill>
                          <a:effectLst/>
                          <a:latin typeface="Arial"/>
                          <a:ea typeface="Times New Roman"/>
                          <a:cs typeface="Times New Roman"/>
                        </a:rPr>
                        <a:t>Part des patientes MT de 25 à 65 ans ayant bénéficié d’un frottis au cours des 3 dernières années</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a:t>
                      </a:r>
                      <a:endParaRPr lang="fr-FR" sz="1600">
                        <a:effectLst/>
                        <a:latin typeface="Palatino"/>
                        <a:ea typeface="Times New Roman"/>
                        <a:cs typeface="Times New Roman"/>
                      </a:endParaRPr>
                    </a:p>
                    <a:p>
                      <a:pPr algn="ctr">
                        <a:spcAft>
                          <a:spcPts val="0"/>
                        </a:spcAft>
                      </a:pPr>
                      <a:r>
                        <a:rPr lang="fr-FR" sz="1200">
                          <a:solidFill>
                            <a:srgbClr val="000000"/>
                          </a:solidFill>
                          <a:effectLst/>
                          <a:latin typeface="Arial"/>
                          <a:ea typeface="Times New Roman"/>
                          <a:cs typeface="Times New Roman"/>
                        </a:rPr>
                        <a:t>≥ 80%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40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6969">
                <a:tc vMerge="1">
                  <a:txBody>
                    <a:bodyPr/>
                    <a:lstStyle/>
                    <a:p>
                      <a:endParaRPr lang="fr-FR"/>
                    </a:p>
                  </a:txBody>
                  <a:tcPr/>
                </a:tc>
                <a:tc vMerge="1">
                  <a:txBody>
                    <a:bodyPr/>
                    <a:lstStyle/>
                    <a:p>
                      <a:endParaRPr lang="fr-FR"/>
                    </a:p>
                  </a:txBody>
                  <a:tcPr/>
                </a:tc>
                <a:tc>
                  <a:txBody>
                    <a:bodyPr/>
                    <a:lstStyle/>
                    <a:p>
                      <a:pPr>
                        <a:spcAft>
                          <a:spcPts val="0"/>
                        </a:spcAft>
                      </a:pPr>
                      <a:r>
                        <a:rPr lang="fr-FR" sz="1200" dirty="0">
                          <a:solidFill>
                            <a:srgbClr val="31849B"/>
                          </a:solidFill>
                          <a:effectLst/>
                          <a:latin typeface="Arial"/>
                          <a:ea typeface="Times New Roman"/>
                          <a:cs typeface="Times New Roman"/>
                        </a:rPr>
                        <a:t>Part des patients MT de 50 à 74 ans pour lesquels un dépistage CCR a été réalisé au cours des deux dernières années</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 </a:t>
                      </a:r>
                      <a:endParaRPr lang="fr-FR" sz="1600">
                        <a:effectLst/>
                        <a:latin typeface="Palatino"/>
                        <a:ea typeface="Times New Roman"/>
                        <a:cs typeface="Times New Roman"/>
                      </a:endParaRPr>
                    </a:p>
                    <a:p>
                      <a:pPr algn="ctr">
                        <a:spcAft>
                          <a:spcPts val="0"/>
                        </a:spcAft>
                      </a:pPr>
                      <a:r>
                        <a:rPr lang="fr-FR" sz="1200">
                          <a:solidFill>
                            <a:srgbClr val="31849B"/>
                          </a:solidFill>
                          <a:effectLst/>
                          <a:latin typeface="Arial"/>
                          <a:ea typeface="Times New Roman"/>
                          <a:cs typeface="Times New Roman"/>
                        </a:rPr>
                        <a:t>≥ 70%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55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6969">
                <a:tc vMerge="1">
                  <a:txBody>
                    <a:bodyPr/>
                    <a:lstStyle/>
                    <a:p>
                      <a:endParaRPr lang="fr-FR"/>
                    </a:p>
                  </a:txBody>
                  <a:tcPr/>
                </a:tc>
                <a:tc rowSpan="3">
                  <a:txBody>
                    <a:bodyPr/>
                    <a:lstStyle/>
                    <a:p>
                      <a:pPr algn="ctr">
                        <a:spcAft>
                          <a:spcPts val="0"/>
                        </a:spcAft>
                      </a:pPr>
                      <a:r>
                        <a:rPr lang="fr-FR" sz="1200" b="1">
                          <a:solidFill>
                            <a:srgbClr val="000000"/>
                          </a:solidFill>
                          <a:effectLst/>
                          <a:latin typeface="Arial"/>
                          <a:ea typeface="Times New Roman"/>
                          <a:cs typeface="Times New Roman"/>
                        </a:rPr>
                        <a:t>Iatrogénie</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spcAft>
                          <a:spcPts val="0"/>
                        </a:spcAft>
                      </a:pPr>
                      <a:r>
                        <a:rPr lang="fr-FR" sz="1200" dirty="0">
                          <a:solidFill>
                            <a:srgbClr val="31849B"/>
                          </a:solidFill>
                          <a:effectLst/>
                          <a:latin typeface="Arial"/>
                          <a:ea typeface="Times New Roman"/>
                          <a:cs typeface="Times New Roman"/>
                        </a:rPr>
                        <a:t>Part des patients MT &gt; 75 ans, ne bénéficiant pas d’une ALD pour troubles psychiatriques (ALD 23) ayant plus de 2 psychotropes prescrits</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 </a:t>
                      </a:r>
                      <a:endParaRPr lang="fr-FR" sz="1600">
                        <a:effectLst/>
                        <a:latin typeface="Palatino"/>
                        <a:ea typeface="Times New Roman"/>
                        <a:cs typeface="Times New Roman"/>
                      </a:endParaRPr>
                    </a:p>
                    <a:p>
                      <a:pPr algn="ctr">
                        <a:spcAft>
                          <a:spcPts val="0"/>
                        </a:spcAft>
                      </a:pPr>
                      <a:r>
                        <a:rPr lang="fr-FR" sz="1200">
                          <a:solidFill>
                            <a:srgbClr val="31849B"/>
                          </a:solidFill>
                          <a:effectLst/>
                          <a:latin typeface="Arial"/>
                          <a:ea typeface="Times New Roman"/>
                          <a:cs typeface="Times New Roman"/>
                        </a:rPr>
                        <a:t>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3575">
                <a:tc vMerge="1">
                  <a:txBody>
                    <a:bodyPr/>
                    <a:lstStyle/>
                    <a:p>
                      <a:endParaRPr lang="fr-FR"/>
                    </a:p>
                  </a:txBody>
                  <a:tcPr/>
                </a:tc>
                <a:tc vMerge="1">
                  <a:txBody>
                    <a:bodyPr/>
                    <a:lstStyle/>
                    <a:p>
                      <a:endParaRPr lang="fr-FR"/>
                    </a:p>
                  </a:txBody>
                  <a:tcPr/>
                </a:tc>
                <a:tc>
                  <a:txBody>
                    <a:bodyPr/>
                    <a:lstStyle/>
                    <a:p>
                      <a:pPr>
                        <a:spcAft>
                          <a:spcPts val="0"/>
                        </a:spcAft>
                      </a:pPr>
                      <a:r>
                        <a:rPr lang="fr-FR" sz="1200">
                          <a:solidFill>
                            <a:srgbClr val="31849B"/>
                          </a:solidFill>
                          <a:effectLst/>
                          <a:latin typeface="Arial"/>
                          <a:ea typeface="Times New Roman"/>
                          <a:cs typeface="Times New Roman"/>
                        </a:rPr>
                        <a:t>Part des patients MT ayant initié un traitement par BZD hypnotique et dont la durée de traitement est &gt; 4 semaines</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31849B"/>
                          </a:solidFill>
                          <a:effectLst/>
                          <a:latin typeface="Arial"/>
                          <a:ea typeface="Times New Roman"/>
                          <a:cs typeface="Times New Roman"/>
                        </a:rPr>
                        <a:t> </a:t>
                      </a:r>
                      <a:endParaRPr lang="fr-FR" sz="1600" dirty="0">
                        <a:effectLst/>
                        <a:latin typeface="Palatino"/>
                        <a:ea typeface="Times New Roman"/>
                        <a:cs typeface="Times New Roman"/>
                      </a:endParaRPr>
                    </a:p>
                    <a:p>
                      <a:pPr algn="ctr">
                        <a:spcAft>
                          <a:spcPts val="0"/>
                        </a:spcAft>
                      </a:pPr>
                      <a:r>
                        <a:rPr lang="fr-FR" sz="1200" dirty="0">
                          <a:solidFill>
                            <a:srgbClr val="31849B"/>
                          </a:solidFill>
                          <a:effectLst/>
                          <a:latin typeface="Arial"/>
                          <a:ea typeface="Times New Roman"/>
                          <a:cs typeface="Times New Roman"/>
                        </a:rPr>
                        <a:t>≤ 24%</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6969">
                <a:tc vMerge="1">
                  <a:txBody>
                    <a:bodyPr/>
                    <a:lstStyle/>
                    <a:p>
                      <a:endParaRPr lang="fr-FR"/>
                    </a:p>
                  </a:txBody>
                  <a:tcPr/>
                </a:tc>
                <a:tc vMerge="1">
                  <a:txBody>
                    <a:bodyPr/>
                    <a:lstStyle/>
                    <a:p>
                      <a:endParaRPr lang="fr-FR"/>
                    </a:p>
                  </a:txBody>
                  <a:tcPr/>
                </a:tc>
                <a:tc>
                  <a:txBody>
                    <a:bodyPr/>
                    <a:lstStyle/>
                    <a:p>
                      <a:pPr>
                        <a:spcAft>
                          <a:spcPts val="0"/>
                        </a:spcAft>
                      </a:pPr>
                      <a:r>
                        <a:rPr lang="fr-FR" sz="1200">
                          <a:solidFill>
                            <a:srgbClr val="31849B"/>
                          </a:solidFill>
                          <a:effectLst/>
                          <a:latin typeface="Arial"/>
                          <a:ea typeface="Times New Roman"/>
                          <a:cs typeface="Times New Roman"/>
                        </a:rPr>
                        <a:t>Part des patients MT ayant initié un traitement par BZD anxiolytiques et dont la durée de traitement est &gt; 12 semaines</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790679" rtl="0" eaLnBrk="1" fontAlgn="auto" latinLnBrk="0" hangingPunct="1">
                        <a:lnSpc>
                          <a:spcPct val="100000"/>
                        </a:lnSpc>
                        <a:spcBef>
                          <a:spcPts val="0"/>
                        </a:spcBef>
                        <a:spcAft>
                          <a:spcPts val="0"/>
                        </a:spcAft>
                        <a:buClrTx/>
                        <a:buSzTx/>
                        <a:buFontTx/>
                        <a:buNone/>
                        <a:tabLst/>
                        <a:defRPr/>
                      </a:pPr>
                      <a:r>
                        <a:rPr lang="fr-FR" sz="1200" dirty="0" smtClean="0">
                          <a:solidFill>
                            <a:srgbClr val="31849B"/>
                          </a:solidFill>
                          <a:effectLst/>
                          <a:latin typeface="+mn-lt"/>
                          <a:ea typeface="Times New Roman"/>
                          <a:cs typeface="Times New Roman"/>
                        </a:rPr>
                        <a:t>≤ 7%</a:t>
                      </a:r>
                      <a:endParaRPr lang="fr-FR" sz="1600" dirty="0" smtClean="0">
                        <a:effectLst/>
                        <a:latin typeface="Palatino"/>
                        <a:ea typeface="Times New Roman"/>
                        <a:cs typeface="Times New Roman"/>
                      </a:endParaRPr>
                    </a:p>
                    <a:p>
                      <a:pPr algn="ctr">
                        <a:spcAft>
                          <a:spcPts val="0"/>
                        </a:spcAft>
                      </a:pPr>
                      <a:r>
                        <a:rPr lang="fr-FR" sz="1200" dirty="0">
                          <a:solidFill>
                            <a:srgbClr val="000000"/>
                          </a:solidFill>
                          <a:effectLst/>
                          <a:latin typeface="Arial"/>
                          <a:ea typeface="Times New Roman"/>
                          <a:cs typeface="Times New Roman"/>
                        </a:rPr>
                        <a:t> </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3575">
                <a:tc vMerge="1">
                  <a:txBody>
                    <a:bodyPr/>
                    <a:lstStyle/>
                    <a:p>
                      <a:endParaRPr lang="fr-FR"/>
                    </a:p>
                  </a:txBody>
                  <a:tcPr/>
                </a:tc>
                <a:tc rowSpan="2">
                  <a:txBody>
                    <a:bodyPr/>
                    <a:lstStyle/>
                    <a:p>
                      <a:pPr algn="ctr">
                        <a:spcAft>
                          <a:spcPts val="0"/>
                        </a:spcAft>
                      </a:pPr>
                      <a:r>
                        <a:rPr lang="fr-FR" sz="1200" b="1">
                          <a:solidFill>
                            <a:srgbClr val="000000"/>
                          </a:solidFill>
                          <a:effectLst/>
                          <a:latin typeface="Arial"/>
                          <a:ea typeface="Times New Roman"/>
                          <a:cs typeface="Times New Roman"/>
                        </a:rPr>
                        <a:t>Antibiothérapie</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spcAft>
                          <a:spcPts val="0"/>
                        </a:spcAft>
                      </a:pPr>
                      <a:r>
                        <a:rPr lang="fr-FR" sz="1200" dirty="0">
                          <a:effectLst/>
                          <a:latin typeface="Arial"/>
                          <a:ea typeface="Times New Roman"/>
                          <a:cs typeface="Times New Roman"/>
                        </a:rPr>
                        <a:t>Nombre de traitements par antibiotiques pour </a:t>
                      </a:r>
                      <a:r>
                        <a:rPr lang="fr-FR" sz="1200" dirty="0" smtClean="0">
                          <a:effectLst/>
                          <a:latin typeface="Arial"/>
                          <a:ea typeface="Times New Roman"/>
                          <a:cs typeface="Times New Roman"/>
                        </a:rPr>
                        <a:t>100 </a:t>
                      </a:r>
                      <a:r>
                        <a:rPr lang="fr-FR" sz="1200" dirty="0">
                          <a:effectLst/>
                          <a:latin typeface="Arial"/>
                          <a:ea typeface="Times New Roman"/>
                          <a:cs typeface="Times New Roman"/>
                        </a:rPr>
                        <a:t>patients MT de 16 à 65 ans et hors ALD </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000000"/>
                          </a:solidFill>
                          <a:effectLst/>
                          <a:latin typeface="Arial"/>
                          <a:ea typeface="Times New Roman"/>
                          <a:cs typeface="Times New Roman"/>
                        </a:rPr>
                        <a:t>14</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effectLst/>
                          <a:latin typeface="Arial"/>
                          <a:ea typeface="Times New Roman"/>
                          <a:cs typeface="Times New Roman"/>
                        </a:rPr>
                        <a:t>35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67151">
                <a:tc vMerge="1">
                  <a:txBody>
                    <a:bodyPr/>
                    <a:lstStyle/>
                    <a:p>
                      <a:endParaRPr lang="fr-FR"/>
                    </a:p>
                  </a:txBody>
                  <a:tcPr/>
                </a:tc>
                <a:tc vMerge="1">
                  <a:txBody>
                    <a:bodyPr/>
                    <a:lstStyle/>
                    <a:p>
                      <a:endParaRPr lang="fr-FR"/>
                    </a:p>
                  </a:txBody>
                  <a:tcPr/>
                </a:tc>
                <a:tc>
                  <a:txBody>
                    <a:bodyPr/>
                    <a:lstStyle/>
                    <a:p>
                      <a:pPr>
                        <a:spcAft>
                          <a:spcPts val="0"/>
                        </a:spcAft>
                      </a:pPr>
                      <a:r>
                        <a:rPr lang="fr-FR" sz="1200" dirty="0">
                          <a:solidFill>
                            <a:srgbClr val="31849B"/>
                          </a:solidFill>
                          <a:effectLst/>
                          <a:latin typeface="Arial"/>
                          <a:ea typeface="Times New Roman"/>
                          <a:cs typeface="Times New Roman"/>
                        </a:rPr>
                        <a:t>Part des patients MT  traités par antibiotiques particulièrement générateurs d'</a:t>
                      </a:r>
                      <a:r>
                        <a:rPr lang="fr-FR" sz="1200" dirty="0" err="1">
                          <a:solidFill>
                            <a:srgbClr val="31849B"/>
                          </a:solidFill>
                          <a:effectLst/>
                          <a:latin typeface="Arial"/>
                          <a:ea typeface="Times New Roman"/>
                          <a:cs typeface="Times New Roman"/>
                        </a:rPr>
                        <a:t>antibiorésistance</a:t>
                      </a:r>
                      <a:r>
                        <a:rPr lang="fr-FR" sz="1200" dirty="0">
                          <a:solidFill>
                            <a:srgbClr val="31849B"/>
                          </a:solidFill>
                          <a:effectLst/>
                          <a:latin typeface="Arial"/>
                          <a:ea typeface="Times New Roman"/>
                          <a:cs typeface="Times New Roman"/>
                        </a:rPr>
                        <a:t> (amoxicilline + acide clavulanique ; céphalosporine de 3è et 4è génération ; </a:t>
                      </a:r>
                      <a:r>
                        <a:rPr lang="fr-FR" sz="1200" dirty="0" err="1">
                          <a:solidFill>
                            <a:srgbClr val="31849B"/>
                          </a:solidFill>
                          <a:effectLst/>
                          <a:latin typeface="Arial"/>
                          <a:ea typeface="Times New Roman"/>
                          <a:cs typeface="Times New Roman"/>
                        </a:rPr>
                        <a:t>fluoroquinolones</a:t>
                      </a:r>
                      <a:r>
                        <a:rPr lang="fr-FR" sz="1200" dirty="0">
                          <a:solidFill>
                            <a:srgbClr val="31849B"/>
                          </a:solidFill>
                          <a:effectLst/>
                          <a:latin typeface="Arial"/>
                          <a:ea typeface="Times New Roman"/>
                          <a:cs typeface="Times New Roman"/>
                        </a:rPr>
                        <a:t>) </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000000"/>
                          </a:solidFill>
                          <a:effectLst/>
                          <a:latin typeface="Arial"/>
                          <a:ea typeface="Times New Roman"/>
                          <a:cs typeface="Times New Roman"/>
                        </a:rPr>
                        <a:t> </a:t>
                      </a:r>
                      <a:endParaRPr lang="fr-FR" sz="1600" dirty="0">
                        <a:effectLst/>
                        <a:latin typeface="Palatino"/>
                        <a:ea typeface="Times New Roman"/>
                        <a:cs typeface="Times New Roman"/>
                      </a:endParaRPr>
                    </a:p>
                    <a:p>
                      <a:pPr algn="ctr">
                        <a:spcAft>
                          <a:spcPts val="0"/>
                        </a:spcAft>
                      </a:pPr>
                      <a:r>
                        <a:rPr lang="fr-FR" sz="1200" dirty="0">
                          <a:solidFill>
                            <a:srgbClr val="31849B"/>
                          </a:solidFill>
                          <a:effectLst/>
                          <a:latin typeface="Arial"/>
                          <a:ea typeface="Times New Roman"/>
                          <a:cs typeface="Times New Roman"/>
                        </a:rPr>
                        <a:t>≤ 27%</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35</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6969">
                <a:tc vMerge="1">
                  <a:txBody>
                    <a:bodyPr/>
                    <a:lstStyle/>
                    <a:p>
                      <a:endParaRPr lang="fr-FR"/>
                    </a:p>
                  </a:txBody>
                  <a:tcPr/>
                </a:tc>
                <a:tc rowSpan="2">
                  <a:txBody>
                    <a:bodyPr/>
                    <a:lstStyle/>
                    <a:p>
                      <a:pPr algn="ctr">
                        <a:spcAft>
                          <a:spcPts val="0"/>
                        </a:spcAft>
                      </a:pPr>
                      <a:r>
                        <a:rPr lang="fr-FR" sz="1200" b="1">
                          <a:solidFill>
                            <a:srgbClr val="31849B"/>
                          </a:solidFill>
                          <a:effectLst/>
                          <a:latin typeface="Arial"/>
                          <a:ea typeface="Times New Roman"/>
                          <a:cs typeface="Times New Roman"/>
                        </a:rPr>
                        <a:t>Conduites addictives</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spcAft>
                          <a:spcPts val="0"/>
                        </a:spcAft>
                      </a:pPr>
                      <a:r>
                        <a:rPr lang="fr-FR" sz="1200" dirty="0">
                          <a:solidFill>
                            <a:srgbClr val="31849B"/>
                          </a:solidFill>
                          <a:effectLst/>
                          <a:latin typeface="Arial"/>
                          <a:ea typeface="Times New Roman"/>
                          <a:cs typeface="Times New Roman"/>
                        </a:rPr>
                        <a:t>Part des patients MT tabagiques ayant fait l'objet d'une intervention brève telle que décrite dans l’outil HAS et enregistrée dans le dossier</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31849B"/>
                          </a:solidFill>
                          <a:effectLst/>
                          <a:latin typeface="Arial"/>
                          <a:ea typeface="Times New Roman"/>
                          <a:cs typeface="Times New Roman"/>
                        </a:rPr>
                        <a:t> </a:t>
                      </a:r>
                      <a:endParaRPr lang="fr-FR" sz="1600" dirty="0">
                        <a:effectLst/>
                        <a:latin typeface="Palatino"/>
                        <a:ea typeface="Times New Roman"/>
                        <a:cs typeface="Times New Roman"/>
                      </a:endParaRPr>
                    </a:p>
                    <a:p>
                      <a:pPr algn="ctr">
                        <a:spcAft>
                          <a:spcPts val="0"/>
                        </a:spcAft>
                      </a:pPr>
                      <a:r>
                        <a:rPr lang="fr-FR" sz="1200" dirty="0">
                          <a:solidFill>
                            <a:srgbClr val="31849B"/>
                          </a:solidFill>
                          <a:effectLst/>
                          <a:latin typeface="Arial"/>
                          <a:ea typeface="Times New Roman"/>
                          <a:cs typeface="Times New Roman"/>
                        </a:rPr>
                        <a:t>≥ 75%</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a:solidFill>
                            <a:srgbClr val="31849B"/>
                          </a:solidFill>
                          <a:effectLst/>
                          <a:latin typeface="Arial"/>
                          <a:ea typeface="Times New Roman"/>
                          <a:cs typeface="Times New Roman"/>
                        </a:rPr>
                        <a:t>20</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6969">
                <a:tc vMerge="1">
                  <a:txBody>
                    <a:bodyPr/>
                    <a:lstStyle/>
                    <a:p>
                      <a:endParaRPr lang="fr-FR"/>
                    </a:p>
                  </a:txBody>
                  <a:tcPr/>
                </a:tc>
                <a:tc vMerge="1">
                  <a:txBody>
                    <a:bodyPr/>
                    <a:lstStyle/>
                    <a:p>
                      <a:endParaRPr lang="fr-FR"/>
                    </a:p>
                  </a:txBody>
                  <a:tcPr/>
                </a:tc>
                <a:tc>
                  <a:txBody>
                    <a:bodyPr/>
                    <a:lstStyle/>
                    <a:p>
                      <a:pPr>
                        <a:spcAft>
                          <a:spcPts val="0"/>
                        </a:spcAft>
                      </a:pPr>
                      <a:r>
                        <a:rPr lang="fr-FR" sz="1200">
                          <a:solidFill>
                            <a:srgbClr val="31849B"/>
                          </a:solidFill>
                          <a:effectLst/>
                          <a:latin typeface="Arial"/>
                          <a:ea typeface="Times New Roman"/>
                          <a:cs typeface="Times New Roman"/>
                        </a:rPr>
                        <a:t>Part des patients MT alcooliques ayant fait l'objet d'une intervention brève telle que décrite dans l’outil HAS et enregistrée dans le dossier</a:t>
                      </a:r>
                      <a:endParaRPr lang="fr-FR" sz="160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31849B"/>
                          </a:solidFill>
                          <a:effectLst/>
                          <a:latin typeface="Arial"/>
                          <a:ea typeface="Times New Roman"/>
                          <a:cs typeface="Times New Roman"/>
                        </a:rPr>
                        <a:t> </a:t>
                      </a:r>
                      <a:endParaRPr lang="fr-FR" sz="1600" dirty="0">
                        <a:effectLst/>
                        <a:latin typeface="Palatino"/>
                        <a:ea typeface="Times New Roman"/>
                        <a:cs typeface="Times New Roman"/>
                      </a:endParaRPr>
                    </a:p>
                    <a:p>
                      <a:pPr algn="ctr">
                        <a:spcAft>
                          <a:spcPts val="0"/>
                        </a:spcAft>
                      </a:pPr>
                      <a:r>
                        <a:rPr lang="fr-FR" sz="1200" dirty="0">
                          <a:solidFill>
                            <a:srgbClr val="31849B"/>
                          </a:solidFill>
                          <a:effectLst/>
                          <a:latin typeface="Arial"/>
                          <a:ea typeface="Times New Roman"/>
                          <a:cs typeface="Times New Roman"/>
                        </a:rPr>
                        <a:t>≥ 75%</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fr-FR" sz="1200" dirty="0">
                          <a:solidFill>
                            <a:srgbClr val="31849B"/>
                          </a:solidFill>
                          <a:effectLst/>
                          <a:latin typeface="Arial"/>
                          <a:ea typeface="Times New Roman"/>
                          <a:cs typeface="Times New Roman"/>
                        </a:rPr>
                        <a:t>20</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2582">
                <a:tc gridSpan="4">
                  <a:txBody>
                    <a:bodyPr/>
                    <a:lstStyle/>
                    <a:p>
                      <a:pPr>
                        <a:spcAft>
                          <a:spcPts val="0"/>
                        </a:spcAft>
                      </a:pPr>
                      <a:r>
                        <a:rPr lang="fr-FR" sz="1200" b="1" dirty="0">
                          <a:solidFill>
                            <a:srgbClr val="000000"/>
                          </a:solidFill>
                          <a:effectLst/>
                          <a:latin typeface="Arial"/>
                          <a:ea typeface="Times New Roman"/>
                          <a:cs typeface="Times New Roman"/>
                        </a:rPr>
                        <a:t>Total</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spcAft>
                          <a:spcPts val="0"/>
                        </a:spcAft>
                      </a:pPr>
                      <a:r>
                        <a:rPr lang="fr-FR" sz="1200" b="1" dirty="0">
                          <a:solidFill>
                            <a:srgbClr val="31849B"/>
                          </a:solidFill>
                          <a:effectLst/>
                          <a:latin typeface="Arial"/>
                          <a:ea typeface="Times New Roman"/>
                          <a:cs typeface="Times New Roman"/>
                        </a:rPr>
                        <a:t>390</a:t>
                      </a:r>
                      <a:endParaRPr lang="fr-FR" sz="1600" dirty="0">
                        <a:effectLst/>
                        <a:latin typeface="Palatino"/>
                        <a:ea typeface="Times New Roman"/>
                        <a:cs typeface="Times New Roman"/>
                      </a:endParaRPr>
                    </a:p>
                  </a:txBody>
                  <a:tcPr marL="24323" marR="243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4208770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604448" cy="5148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Une </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Rémunération sur objectif de santé publique (</a:t>
            </a:r>
            <a:r>
              <a:rPr lang="fr-FR" altLang="fr-FR" sz="2000" kern="1200" dirty="0" err="1">
                <a:solidFill>
                  <a:srgbClr val="0C419A"/>
                </a:solidFill>
                <a:effectLst>
                  <a:outerShdw blurRad="38100" dist="38100" dir="2700000" algn="tl">
                    <a:srgbClr val="000000">
                      <a:alpha val="43137"/>
                    </a:srgbClr>
                  </a:outerShdw>
                </a:effectLst>
                <a:latin typeface="+mj-lt"/>
                <a:ea typeface="+mj-ea"/>
                <a:cs typeface="+mj-cs"/>
              </a:rPr>
              <a:t>Rosp</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renforcée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a:t>
            </a:r>
            <a:b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b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et </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élargie (6/6)</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31</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5" name="Rectangle 4"/>
          <p:cNvSpPr/>
          <p:nvPr/>
        </p:nvSpPr>
        <p:spPr>
          <a:xfrm>
            <a:off x="600110" y="642174"/>
            <a:ext cx="5988114" cy="338554"/>
          </a:xfrm>
          <a:prstGeom prst="rect">
            <a:avLst/>
          </a:prstGeom>
        </p:spPr>
        <p:txBody>
          <a:bodyPr wrap="square">
            <a:spAutoFit/>
          </a:bodyPr>
          <a:lstStyle/>
          <a:p>
            <a:r>
              <a:rPr lang="fr-FR" sz="1600" b="1" dirty="0">
                <a:solidFill>
                  <a:srgbClr val="31849B"/>
                </a:solidFill>
                <a:latin typeface="Arial"/>
                <a:ea typeface="Times New Roman"/>
                <a:cs typeface="Times New Roman"/>
              </a:rPr>
              <a:t>En bleu, les indicateurs nouveaux ou revus </a:t>
            </a:r>
          </a:p>
        </p:txBody>
      </p:sp>
      <p:graphicFrame>
        <p:nvGraphicFramePr>
          <p:cNvPr id="3" name="Tableau 2"/>
          <p:cNvGraphicFramePr>
            <a:graphicFrameLocks noGrp="1"/>
          </p:cNvGraphicFramePr>
          <p:nvPr>
            <p:extLst>
              <p:ext uri="{D42A27DB-BD31-4B8C-83A1-F6EECF244321}">
                <p14:modId xmlns:p14="http://schemas.microsoft.com/office/powerpoint/2010/main" val="187220919"/>
              </p:ext>
            </p:extLst>
          </p:nvPr>
        </p:nvGraphicFramePr>
        <p:xfrm>
          <a:off x="60110" y="655698"/>
          <a:ext cx="8976387" cy="6071026"/>
        </p:xfrm>
        <a:graphic>
          <a:graphicData uri="http://schemas.openxmlformats.org/drawingml/2006/table">
            <a:tbl>
              <a:tblPr firstRow="1" firstCol="1" bandRow="1"/>
              <a:tblGrid>
                <a:gridCol w="979121"/>
                <a:gridCol w="1842789"/>
                <a:gridCol w="4323243"/>
                <a:gridCol w="915617"/>
                <a:gridCol w="915617"/>
              </a:tblGrid>
              <a:tr h="616687">
                <a:tc>
                  <a:txBody>
                    <a:bodyPr/>
                    <a:lstStyle/>
                    <a:p>
                      <a:pPr algn="ctr">
                        <a:spcBef>
                          <a:spcPts val="600"/>
                        </a:spcBef>
                        <a:spcAft>
                          <a:spcPts val="600"/>
                        </a:spcAft>
                      </a:pPr>
                      <a:r>
                        <a:rPr lang="fr-FR" sz="1300" b="1" dirty="0">
                          <a:solidFill>
                            <a:srgbClr val="000000"/>
                          </a:solidFill>
                          <a:effectLst/>
                          <a:latin typeface="Arial"/>
                          <a:ea typeface="Times New Roman"/>
                          <a:cs typeface="Times New Roman"/>
                        </a:rPr>
                        <a:t>Thème</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600"/>
                        </a:spcBef>
                        <a:spcAft>
                          <a:spcPts val="600"/>
                        </a:spcAft>
                      </a:pPr>
                      <a:r>
                        <a:rPr lang="fr-FR" sz="1300" b="1" dirty="0">
                          <a:solidFill>
                            <a:srgbClr val="000000"/>
                          </a:solidFill>
                          <a:effectLst/>
                          <a:latin typeface="Arial"/>
                          <a:ea typeface="Times New Roman"/>
                          <a:cs typeface="Times New Roman"/>
                        </a:rPr>
                        <a:t>Sous-thème </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fr-FR" sz="1300" b="1" dirty="0">
                          <a:solidFill>
                            <a:srgbClr val="000000"/>
                          </a:solidFill>
                          <a:effectLst/>
                          <a:latin typeface="Arial"/>
                          <a:ea typeface="Times New Roman"/>
                          <a:cs typeface="Times New Roman"/>
                        </a:rPr>
                        <a:t>Indicateur</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Bef>
                          <a:spcPts val="600"/>
                        </a:spcBef>
                        <a:spcAft>
                          <a:spcPts val="600"/>
                        </a:spcAft>
                      </a:pPr>
                      <a:r>
                        <a:rPr lang="fr-FR" sz="1300" b="1">
                          <a:solidFill>
                            <a:srgbClr val="000000"/>
                          </a:solidFill>
                          <a:effectLst/>
                          <a:latin typeface="Arial"/>
                          <a:ea typeface="Times New Roman"/>
                          <a:cs typeface="Times New Roman"/>
                        </a:rPr>
                        <a:t>Objectif cible</a:t>
                      </a:r>
                      <a:endParaRPr lang="fr-FR" sz="1300">
                        <a:effectLst/>
                        <a:latin typeface="Palatino"/>
                        <a:ea typeface="Times New Roman"/>
                        <a:cs typeface="Times New Roman"/>
                      </a:endParaRPr>
                    </a:p>
                  </a:txBody>
                  <a:tcPr marL="44141" marR="44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fr-FR" sz="1300" b="1">
                          <a:solidFill>
                            <a:srgbClr val="000000"/>
                          </a:solidFill>
                          <a:effectLst/>
                          <a:latin typeface="Arial"/>
                          <a:ea typeface="Times New Roman"/>
                          <a:cs typeface="Times New Roman"/>
                        </a:rPr>
                        <a:t>Nombre de </a:t>
                      </a:r>
                      <a:br>
                        <a:rPr lang="fr-FR" sz="1300" b="1">
                          <a:solidFill>
                            <a:srgbClr val="000000"/>
                          </a:solidFill>
                          <a:effectLst/>
                          <a:latin typeface="Arial"/>
                          <a:ea typeface="Times New Roman"/>
                          <a:cs typeface="Times New Roman"/>
                        </a:rPr>
                      </a:br>
                      <a:r>
                        <a:rPr lang="fr-FR" sz="1300" b="1">
                          <a:solidFill>
                            <a:srgbClr val="000000"/>
                          </a:solidFill>
                          <a:effectLst/>
                          <a:latin typeface="Arial"/>
                          <a:ea typeface="Times New Roman"/>
                          <a:cs typeface="Times New Roman"/>
                        </a:rPr>
                        <a:t>points </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55024">
                <a:tc rowSpan="9">
                  <a:txBody>
                    <a:bodyPr/>
                    <a:lstStyle/>
                    <a:p>
                      <a:pPr algn="ctr">
                        <a:spcBef>
                          <a:spcPts val="600"/>
                        </a:spcBef>
                        <a:spcAft>
                          <a:spcPts val="600"/>
                        </a:spcAft>
                      </a:pPr>
                      <a:r>
                        <a:rPr lang="fr-FR" sz="1300" b="1">
                          <a:solidFill>
                            <a:srgbClr val="000000"/>
                          </a:solidFill>
                          <a:effectLst/>
                          <a:latin typeface="Arial"/>
                          <a:ea typeface="Times New Roman"/>
                          <a:cs typeface="Times New Roman"/>
                        </a:rPr>
                        <a:t>Efficience</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rowSpan="5">
                  <a:txBody>
                    <a:bodyPr/>
                    <a:lstStyle/>
                    <a:p>
                      <a:pPr algn="ctr">
                        <a:spcBef>
                          <a:spcPts val="600"/>
                        </a:spcBef>
                        <a:spcAft>
                          <a:spcPts val="600"/>
                        </a:spcAft>
                      </a:pPr>
                      <a:r>
                        <a:rPr lang="fr-FR" sz="1300" b="1" dirty="0">
                          <a:solidFill>
                            <a:srgbClr val="000000"/>
                          </a:solidFill>
                          <a:effectLst/>
                          <a:latin typeface="Arial"/>
                          <a:ea typeface="Times New Roman"/>
                          <a:cs typeface="Times New Roman"/>
                        </a:rPr>
                        <a:t>Prescription dans le répertoire </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Part des boîtes de statines prescrites dans le répertoire des génériques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 97%</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effectLst/>
                          <a:latin typeface="Arial"/>
                          <a:ea typeface="Times New Roman"/>
                          <a:cs typeface="Times New Roman"/>
                        </a:rPr>
                        <a:t>50</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097">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effectLst/>
                          <a:latin typeface="Arial"/>
                          <a:ea typeface="Times New Roman"/>
                          <a:cs typeface="Times New Roman"/>
                        </a:rPr>
                        <a:t>Part des boites d’antihypertenseurs prescrites dans le répertoire des génériques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effectLst/>
                          <a:latin typeface="Arial"/>
                          <a:ea typeface="Times New Roman"/>
                          <a:cs typeface="Times New Roman"/>
                        </a:rPr>
                        <a:t>≥ 92%</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effectLst/>
                          <a:latin typeface="Arial"/>
                          <a:ea typeface="Times New Roman"/>
                          <a:cs typeface="Times New Roman"/>
                        </a:rPr>
                        <a:t>45</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072">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Part des boites de traitement de l'incontinence urinaire </a:t>
                      </a:r>
                      <a:r>
                        <a:rPr lang="fr-FR" sz="1300" dirty="0" smtClean="0">
                          <a:solidFill>
                            <a:srgbClr val="31849B"/>
                          </a:solidFill>
                          <a:effectLst/>
                          <a:latin typeface="Arial"/>
                          <a:ea typeface="Times New Roman"/>
                          <a:cs typeface="Times New Roman"/>
                        </a:rPr>
                        <a:t>prescrites dans </a:t>
                      </a:r>
                      <a:r>
                        <a:rPr lang="fr-FR" sz="1300" dirty="0">
                          <a:solidFill>
                            <a:srgbClr val="31849B"/>
                          </a:solidFill>
                          <a:effectLst/>
                          <a:latin typeface="Arial"/>
                          <a:ea typeface="Times New Roman"/>
                          <a:cs typeface="Times New Roman"/>
                        </a:rPr>
                        <a:t>le répertoire des génériques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fr-FR" sz="1300">
                          <a:solidFill>
                            <a:srgbClr val="31849B"/>
                          </a:solidFill>
                          <a:effectLst/>
                          <a:latin typeface="Arial"/>
                          <a:ea typeface="Times New Roman"/>
                          <a:cs typeface="Times New Roman"/>
                        </a:rPr>
                        <a:t>≥ 94%</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fr-FR" sz="1300">
                          <a:effectLst/>
                          <a:latin typeface="Arial"/>
                          <a:ea typeface="Times New Roman"/>
                          <a:cs typeface="Times New Roman"/>
                        </a:rPr>
                        <a:t>30</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471072">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Part des boites </a:t>
                      </a:r>
                      <a:r>
                        <a:rPr lang="fr-FR" sz="1300" dirty="0" smtClean="0">
                          <a:solidFill>
                            <a:srgbClr val="31849B"/>
                          </a:solidFill>
                          <a:effectLst/>
                          <a:latin typeface="Arial"/>
                          <a:ea typeface="Times New Roman"/>
                          <a:cs typeface="Times New Roman"/>
                        </a:rPr>
                        <a:t>de traitement </a:t>
                      </a:r>
                      <a:r>
                        <a:rPr lang="fr-FR" sz="1300" dirty="0">
                          <a:solidFill>
                            <a:srgbClr val="31849B"/>
                          </a:solidFill>
                          <a:effectLst/>
                          <a:latin typeface="Arial"/>
                          <a:ea typeface="Times New Roman"/>
                          <a:cs typeface="Times New Roman"/>
                        </a:rPr>
                        <a:t>de l'asthme </a:t>
                      </a:r>
                      <a:r>
                        <a:rPr lang="fr-FR" sz="1300" dirty="0" smtClean="0">
                          <a:solidFill>
                            <a:srgbClr val="31849B"/>
                          </a:solidFill>
                          <a:effectLst/>
                          <a:latin typeface="Arial"/>
                          <a:ea typeface="Times New Roman"/>
                          <a:cs typeface="Times New Roman"/>
                        </a:rPr>
                        <a:t>prescrites dans </a:t>
                      </a:r>
                      <a:r>
                        <a:rPr lang="fr-FR" sz="1300" dirty="0">
                          <a:solidFill>
                            <a:srgbClr val="31849B"/>
                          </a:solidFill>
                          <a:effectLst/>
                          <a:latin typeface="Arial"/>
                          <a:ea typeface="Times New Roman"/>
                          <a:cs typeface="Times New Roman"/>
                        </a:rPr>
                        <a:t>le répertoire des génériques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fr-FR" sz="1300">
                          <a:solidFill>
                            <a:srgbClr val="31849B"/>
                          </a:solidFill>
                          <a:effectLst/>
                          <a:latin typeface="Arial"/>
                          <a:ea typeface="Times New Roman"/>
                          <a:cs typeface="Times New Roman"/>
                        </a:rPr>
                        <a:t>≥ 86%</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fr-FR" sz="1300">
                          <a:effectLst/>
                          <a:latin typeface="Arial"/>
                          <a:ea typeface="Times New Roman"/>
                          <a:cs typeface="Times New Roman"/>
                        </a:rPr>
                        <a:t>30</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411124">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Indice global de prescription dans le reste du répertoire</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300" dirty="0" smtClean="0">
                          <a:solidFill>
                            <a:srgbClr val="31849B"/>
                          </a:solidFill>
                          <a:effectLst/>
                          <a:latin typeface="Arial"/>
                          <a:ea typeface="Times New Roman"/>
                          <a:cs typeface="Times New Roman"/>
                        </a:rPr>
                        <a:t>A déterminer</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kern="1200" dirty="0">
                          <a:solidFill>
                            <a:srgbClr val="31849B"/>
                          </a:solidFill>
                          <a:effectLst/>
                          <a:latin typeface="Arial"/>
                          <a:ea typeface="Times New Roman"/>
                          <a:cs typeface="Times New Roman"/>
                        </a:rPr>
                        <a:t>10</a:t>
                      </a: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628097">
                <a:tc vMerge="1">
                  <a:txBody>
                    <a:bodyPr/>
                    <a:lstStyle/>
                    <a:p>
                      <a:endParaRPr lang="fr-FR"/>
                    </a:p>
                  </a:txBody>
                  <a:tcPr/>
                </a:tc>
                <a:tc>
                  <a:txBody>
                    <a:bodyPr/>
                    <a:lstStyle/>
                    <a:p>
                      <a:pPr algn="ctr">
                        <a:spcBef>
                          <a:spcPts val="600"/>
                        </a:spcBef>
                        <a:spcAft>
                          <a:spcPts val="600"/>
                        </a:spcAft>
                      </a:pPr>
                      <a:r>
                        <a:rPr lang="fr-FR" sz="1300" b="1">
                          <a:solidFill>
                            <a:srgbClr val="31849B"/>
                          </a:solidFill>
                          <a:effectLst/>
                          <a:latin typeface="Arial"/>
                          <a:ea typeface="Times New Roman"/>
                          <a:cs typeface="Times New Roman"/>
                        </a:rPr>
                        <a:t>Prescription de bio-similaires</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Prescriptions de </a:t>
                      </a:r>
                      <a:r>
                        <a:rPr lang="fr-FR" sz="1300" dirty="0" err="1" smtClean="0">
                          <a:solidFill>
                            <a:srgbClr val="31849B"/>
                          </a:solidFill>
                          <a:effectLst/>
                          <a:latin typeface="Arial"/>
                          <a:ea typeface="Times New Roman"/>
                          <a:cs typeface="Times New Roman"/>
                        </a:rPr>
                        <a:t>biosimilaires</a:t>
                      </a:r>
                      <a:r>
                        <a:rPr lang="fr-FR" sz="1300" dirty="0" smtClean="0">
                          <a:solidFill>
                            <a:srgbClr val="31849B"/>
                          </a:solidFill>
                          <a:effectLst/>
                          <a:latin typeface="Arial"/>
                          <a:ea typeface="Times New Roman"/>
                          <a:cs typeface="Times New Roman"/>
                        </a:rPr>
                        <a:t> </a:t>
                      </a:r>
                      <a:r>
                        <a:rPr lang="fr-FR" sz="1300" dirty="0">
                          <a:solidFill>
                            <a:srgbClr val="31849B"/>
                          </a:solidFill>
                          <a:effectLst/>
                          <a:latin typeface="Arial"/>
                          <a:ea typeface="Times New Roman"/>
                          <a:cs typeface="Times New Roman"/>
                        </a:rPr>
                        <a:t>(en nombre de boîtes) parmi les prescriptions d'insuline </a:t>
                      </a:r>
                      <a:r>
                        <a:rPr lang="fr-FR" sz="1300" dirty="0" err="1">
                          <a:solidFill>
                            <a:srgbClr val="31849B"/>
                          </a:solidFill>
                          <a:effectLst/>
                          <a:latin typeface="Arial"/>
                          <a:ea typeface="Times New Roman"/>
                          <a:cs typeface="Times New Roman"/>
                        </a:rPr>
                        <a:t>glargine</a:t>
                      </a:r>
                      <a:r>
                        <a:rPr lang="fr-FR" sz="1300" dirty="0">
                          <a:solidFill>
                            <a:srgbClr val="31849B"/>
                          </a:solidFill>
                          <a:effectLst/>
                          <a:latin typeface="Arial"/>
                          <a:ea typeface="Times New Roman"/>
                          <a:cs typeface="Times New Roman"/>
                        </a:rPr>
                        <a:t> </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 20%</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30</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85121">
                <a:tc vMerge="1">
                  <a:txBody>
                    <a:bodyPr/>
                    <a:lstStyle/>
                    <a:p>
                      <a:endParaRPr lang="fr-FR"/>
                    </a:p>
                  </a:txBody>
                  <a:tcPr/>
                </a:tc>
                <a:tc rowSpan="3">
                  <a:txBody>
                    <a:bodyPr/>
                    <a:lstStyle/>
                    <a:p>
                      <a:pPr algn="ctr">
                        <a:spcBef>
                          <a:spcPts val="600"/>
                        </a:spcBef>
                        <a:spcAft>
                          <a:spcPts val="600"/>
                        </a:spcAft>
                      </a:pPr>
                      <a:r>
                        <a:rPr lang="fr-FR" sz="1300" b="1" dirty="0">
                          <a:solidFill>
                            <a:srgbClr val="000000"/>
                          </a:solidFill>
                          <a:effectLst/>
                          <a:latin typeface="Arial"/>
                          <a:ea typeface="Times New Roman"/>
                          <a:cs typeface="Times New Roman"/>
                        </a:rPr>
                        <a:t>Efficience des </a:t>
                      </a:r>
                      <a:br>
                        <a:rPr lang="fr-FR" sz="1300" b="1" dirty="0">
                          <a:solidFill>
                            <a:srgbClr val="000000"/>
                          </a:solidFill>
                          <a:effectLst/>
                          <a:latin typeface="Arial"/>
                          <a:ea typeface="Times New Roman"/>
                          <a:cs typeface="Times New Roman"/>
                        </a:rPr>
                      </a:br>
                      <a:r>
                        <a:rPr lang="fr-FR" sz="1300" b="1" dirty="0">
                          <a:solidFill>
                            <a:srgbClr val="000000"/>
                          </a:solidFill>
                          <a:effectLst/>
                          <a:latin typeface="Arial"/>
                          <a:ea typeface="Times New Roman"/>
                          <a:cs typeface="Times New Roman"/>
                        </a:rPr>
                        <a:t>prescriptions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spcBef>
                          <a:spcPts val="600"/>
                        </a:spcBef>
                        <a:spcAft>
                          <a:spcPts val="600"/>
                        </a:spcAft>
                      </a:pPr>
                      <a:r>
                        <a:rPr lang="fr-FR" sz="1300" dirty="0">
                          <a:effectLst/>
                          <a:latin typeface="Arial"/>
                          <a:ea typeface="Times New Roman"/>
                          <a:cs typeface="Times New Roman"/>
                        </a:rPr>
                        <a:t>Part des patients MT traités par aspirine à faible dosage parmi l’ensemble des patients MT traités par antiagrégants plaquettaires</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 94%</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fr-FR" sz="1300">
                          <a:effectLst/>
                          <a:latin typeface="Arial"/>
                          <a:ea typeface="Times New Roman"/>
                          <a:cs typeface="Times New Roman"/>
                        </a:rPr>
                        <a:t>45</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072">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Part des patients MT diabétiques traités par metformine </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 93%</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600"/>
                        </a:spcBef>
                        <a:spcAft>
                          <a:spcPts val="600"/>
                        </a:spcAft>
                      </a:pPr>
                      <a:r>
                        <a:rPr lang="fr-FR" sz="1300">
                          <a:solidFill>
                            <a:srgbClr val="31849B"/>
                          </a:solidFill>
                          <a:effectLst/>
                          <a:latin typeface="Arial"/>
                          <a:ea typeface="Times New Roman"/>
                          <a:cs typeface="Times New Roman"/>
                        </a:rPr>
                        <a:t>45</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8097">
                <a:tc vMerge="1">
                  <a:txBody>
                    <a:bodyPr/>
                    <a:lstStyle/>
                    <a:p>
                      <a:endParaRPr lang="fr-FR"/>
                    </a:p>
                  </a:txBody>
                  <a:tcPr/>
                </a:tc>
                <a:tc vMerge="1">
                  <a:txBody>
                    <a:bodyPr/>
                    <a:lstStyle/>
                    <a:p>
                      <a:endParaRPr lang="fr-FR"/>
                    </a:p>
                  </a:txBody>
                  <a:tcPr/>
                </a:tc>
                <a:tc>
                  <a:txBody>
                    <a:bodyPr/>
                    <a:lstStyle/>
                    <a:p>
                      <a:pPr algn="l">
                        <a:spcBef>
                          <a:spcPts val="600"/>
                        </a:spcBef>
                        <a:spcAft>
                          <a:spcPts val="600"/>
                        </a:spcAft>
                      </a:pPr>
                      <a:r>
                        <a:rPr lang="fr-FR" sz="1300" dirty="0">
                          <a:solidFill>
                            <a:srgbClr val="31849B"/>
                          </a:solidFill>
                          <a:effectLst/>
                          <a:latin typeface="Arial"/>
                          <a:ea typeface="Times New Roman"/>
                          <a:cs typeface="Times New Roman"/>
                        </a:rPr>
                        <a:t>Part des patients MT ayant eu un dosage d'hormones thyroïdiennes dans l'année qui ont eu un dosage isolé de TSH</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600"/>
                        </a:spcBef>
                        <a:spcAft>
                          <a:spcPts val="600"/>
                        </a:spcAft>
                      </a:pPr>
                      <a:r>
                        <a:rPr lang="fr-FR" sz="1300" dirty="0">
                          <a:solidFill>
                            <a:srgbClr val="31849B"/>
                          </a:solidFill>
                          <a:effectLst/>
                          <a:latin typeface="Arial"/>
                          <a:ea typeface="Times New Roman"/>
                          <a:cs typeface="Times New Roman"/>
                        </a:rPr>
                        <a:t>≥ 99%</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600"/>
                        </a:spcBef>
                        <a:spcAft>
                          <a:spcPts val="600"/>
                        </a:spcAft>
                      </a:pPr>
                      <a:r>
                        <a:rPr lang="fr-FR" sz="1300" dirty="0">
                          <a:solidFill>
                            <a:srgbClr val="31849B"/>
                          </a:solidFill>
                          <a:effectLst/>
                          <a:latin typeface="Arial"/>
                          <a:ea typeface="Times New Roman"/>
                          <a:cs typeface="Times New Roman"/>
                        </a:rPr>
                        <a:t>45</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5563">
                <a:tc gridSpan="4">
                  <a:txBody>
                    <a:bodyPr/>
                    <a:lstStyle/>
                    <a:p>
                      <a:pPr algn="l">
                        <a:spcBef>
                          <a:spcPts val="600"/>
                        </a:spcBef>
                        <a:spcAft>
                          <a:spcPts val="600"/>
                        </a:spcAft>
                      </a:pPr>
                      <a:r>
                        <a:rPr lang="fr-FR" sz="1300" b="1">
                          <a:solidFill>
                            <a:srgbClr val="000000"/>
                          </a:solidFill>
                          <a:effectLst/>
                          <a:latin typeface="Arial"/>
                          <a:ea typeface="Times New Roman"/>
                          <a:cs typeface="Times New Roman"/>
                        </a:rPr>
                        <a:t>Total</a:t>
                      </a:r>
                      <a:r>
                        <a:rPr lang="fr-FR" sz="1300">
                          <a:solidFill>
                            <a:srgbClr val="7030A0"/>
                          </a:solidFill>
                          <a:effectLst/>
                          <a:latin typeface="Arial"/>
                          <a:ea typeface="Times New Roman"/>
                          <a:cs typeface="Times New Roman"/>
                        </a:rPr>
                        <a:t> </a:t>
                      </a:r>
                      <a:endParaRPr lang="fr-FR" sz="130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spcBef>
                          <a:spcPts val="600"/>
                        </a:spcBef>
                        <a:spcAft>
                          <a:spcPts val="600"/>
                        </a:spcAft>
                      </a:pPr>
                      <a:r>
                        <a:rPr lang="fr-FR" sz="1300" b="1" dirty="0">
                          <a:solidFill>
                            <a:srgbClr val="31849B"/>
                          </a:solidFill>
                          <a:effectLst/>
                          <a:latin typeface="Arial"/>
                          <a:ea typeface="Times New Roman"/>
                          <a:cs typeface="Times New Roman"/>
                        </a:rPr>
                        <a:t>330 </a:t>
                      </a:r>
                      <a:endParaRPr lang="fr-FR" sz="1300" dirty="0">
                        <a:effectLst/>
                        <a:latin typeface="Palatino"/>
                        <a:ea typeface="Times New Roman"/>
                        <a:cs typeface="Times New Roman"/>
                      </a:endParaRPr>
                    </a:p>
                  </a:txBody>
                  <a:tcPr marL="44141" marR="44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268131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460556" cy="5148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Une première étape vers le déploiement de la télémédecine</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32</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FFC000"/>
                </a:solidFill>
                <a:effectLst>
                  <a:outerShdw blurRad="38100" dist="38100" dir="2700000" algn="tl">
                    <a:srgbClr val="000000">
                      <a:alpha val="43137"/>
                    </a:srgbClr>
                  </a:outerShdw>
                </a:effectLst>
                <a:cs typeface="Arial" panose="020B0604020202020204" pitchFamily="34" charset="0"/>
              </a:rPr>
              <a:t>5</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space réservé du contenu 2"/>
          <p:cNvSpPr txBox="1">
            <a:spLocks/>
          </p:cNvSpPr>
          <p:nvPr/>
        </p:nvSpPr>
        <p:spPr bwMode="auto">
          <a:xfrm>
            <a:off x="35496" y="727075"/>
            <a:ext cx="9108504" cy="561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marL="0" lvl="0" indent="0" algn="just">
              <a:buNone/>
            </a:pPr>
            <a:r>
              <a:rPr lang="fr-FR" sz="1800" dirty="0" smtClean="0"/>
              <a:t>Au-delà </a:t>
            </a:r>
            <a:r>
              <a:rPr lang="fr-FR" sz="1800" dirty="0"/>
              <a:t>des expérimentations en cours, </a:t>
            </a:r>
            <a:r>
              <a:rPr lang="fr-FR" sz="1800" dirty="0" smtClean="0"/>
              <a:t>la convention intègre une mesure </a:t>
            </a:r>
            <a:r>
              <a:rPr lang="fr-FR" sz="1800" dirty="0"/>
              <a:t>visant à encourager </a:t>
            </a:r>
            <a:r>
              <a:rPr lang="fr-FR" sz="1800" dirty="0" smtClean="0"/>
              <a:t>l’usage de la télémédecine </a:t>
            </a:r>
          </a:p>
          <a:p>
            <a:pPr marL="0" lvl="0" indent="0" algn="just">
              <a:buNone/>
            </a:pPr>
            <a:endParaRPr lang="fr-FR" sz="500" dirty="0" smtClean="0"/>
          </a:p>
          <a:p>
            <a:pPr lvl="0" algn="just">
              <a:buFont typeface="Wingdings" panose="05000000000000000000" pitchFamily="2" charset="2"/>
              <a:buChar char="q"/>
            </a:pPr>
            <a:r>
              <a:rPr lang="fr-FR" sz="1700" dirty="0" smtClean="0"/>
              <a:t>Pour </a:t>
            </a:r>
            <a:r>
              <a:rPr lang="fr-FR" sz="1700" dirty="0"/>
              <a:t>les résidents en </a:t>
            </a:r>
            <a:r>
              <a:rPr lang="fr-FR" sz="1700" dirty="0" err="1"/>
              <a:t>Ehpad</a:t>
            </a:r>
            <a:r>
              <a:rPr lang="fr-FR" sz="1700" dirty="0"/>
              <a:t>, notamment dès lors que leur admission dans ce type d’établissements les conduit à changer de médecin traitant (un cas sur deux), pouvant créer une rupture dans le bon suivi des patients.</a:t>
            </a:r>
          </a:p>
          <a:p>
            <a:pPr marL="415925" lvl="1" indent="0" algn="just">
              <a:buNone/>
            </a:pPr>
            <a:r>
              <a:rPr lang="fr-FR" sz="1600" b="0" dirty="0"/>
              <a:t>Un acte de télé expertise va être créé pour valoriser l’échange entre l’ancien et le nouveau médecin traitant. Il s’agit d’une nouveauté significative quand on sait que plus de 100 000 personnes entrent dans ces établissements chaque année et qu’au total, 650 000 y résidaient en 2013.</a:t>
            </a:r>
          </a:p>
          <a:p>
            <a:pPr marL="415925" lvl="1" indent="0" algn="just">
              <a:buNone/>
            </a:pPr>
            <a:r>
              <a:rPr lang="fr-FR" sz="1600" b="0" dirty="0" smtClean="0"/>
              <a:t>Il y </a:t>
            </a:r>
            <a:r>
              <a:rPr lang="fr-FR" sz="1600" dirty="0" smtClean="0"/>
              <a:t>aura aussi la m</a:t>
            </a:r>
            <a:r>
              <a:rPr lang="fr-FR" sz="1600" b="0" dirty="0" smtClean="0"/>
              <a:t>ise </a:t>
            </a:r>
            <a:r>
              <a:rPr lang="fr-FR" sz="1600" b="0" dirty="0"/>
              <a:t>en place de téléconsultations, en urgence, par les médecins généralistes au profit des patients résidant en </a:t>
            </a:r>
            <a:r>
              <a:rPr lang="fr-FR" sz="1600" b="0" dirty="0" err="1"/>
              <a:t>Ehpad</a:t>
            </a:r>
            <a:r>
              <a:rPr lang="fr-FR" sz="1600" b="0" dirty="0"/>
              <a:t>, afin d’éviter des hospitalisations inutiles.</a:t>
            </a:r>
          </a:p>
          <a:p>
            <a:pPr lvl="0" algn="just">
              <a:buFont typeface="Wingdings" panose="05000000000000000000" pitchFamily="2" charset="2"/>
              <a:buChar char="§"/>
            </a:pPr>
            <a:endParaRPr lang="fr-FR" sz="600" dirty="0" smtClean="0"/>
          </a:p>
          <a:p>
            <a:pPr algn="just">
              <a:buFont typeface="Wingdings" pitchFamily="2" charset="2"/>
              <a:buChar char="q"/>
            </a:pPr>
            <a:r>
              <a:rPr lang="fr-FR" sz="1700" dirty="0"/>
              <a:t>Une extension des téléconsultations ou télé expertises en cas de plaies chroniques et d’insuffisance cardiaque, deux situations particulièrement adaptées pour ce type de consultations et actuellement expérimentées dans certaines régions</a:t>
            </a:r>
            <a:r>
              <a:rPr lang="fr-FR" sz="1700" dirty="0" smtClean="0"/>
              <a:t>.</a:t>
            </a:r>
          </a:p>
          <a:p>
            <a:pPr marL="0" indent="0" algn="just">
              <a:buNone/>
            </a:pPr>
            <a:endParaRPr lang="fr-FR" sz="1700" dirty="0"/>
          </a:p>
          <a:p>
            <a:pPr marL="0" lvl="0" indent="0" algn="just">
              <a:buNone/>
            </a:pPr>
            <a:r>
              <a:rPr lang="fr-FR" sz="1800" dirty="0" smtClean="0">
                <a:sym typeface="Wingdings" panose="05000000000000000000" pitchFamily="2" charset="2"/>
              </a:rPr>
              <a:t> </a:t>
            </a:r>
            <a:r>
              <a:rPr lang="fr-FR" sz="1800" dirty="0" smtClean="0"/>
              <a:t>un </a:t>
            </a:r>
            <a:r>
              <a:rPr lang="fr-FR" sz="1800" dirty="0"/>
              <a:t>avenant conventionnel doit intervenir avant la fin </a:t>
            </a:r>
            <a:r>
              <a:rPr lang="fr-FR" sz="1800" dirty="0" smtClean="0"/>
              <a:t>2016 </a:t>
            </a:r>
            <a:r>
              <a:rPr lang="fr-FR" sz="1800" dirty="0"/>
              <a:t>pour définir plus précisément le contenu de ces actes de téléconsultations ou de </a:t>
            </a:r>
            <a:r>
              <a:rPr lang="fr-FR" sz="1800" dirty="0" err="1"/>
              <a:t>téléexpertises</a:t>
            </a:r>
            <a:r>
              <a:rPr lang="fr-FR" sz="1800" dirty="0"/>
              <a:t> et en déterminer le niveau de valorisation.</a:t>
            </a:r>
          </a:p>
          <a:p>
            <a:pPr lvl="1" algn="just">
              <a:buFont typeface="Wingdings" pitchFamily="2" charset="2"/>
              <a:buChar char="§"/>
            </a:pPr>
            <a:endParaRPr lang="fr-FR" kern="0" dirty="0"/>
          </a:p>
        </p:txBody>
      </p:sp>
    </p:spTree>
    <p:extLst>
      <p:ext uri="{BB962C8B-B14F-4D97-AF65-F5344CB8AC3E}">
        <p14:creationId xmlns:p14="http://schemas.microsoft.com/office/powerpoint/2010/main" val="2049617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539552" y="45442"/>
            <a:ext cx="8877672"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   Mesures </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diverses </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33</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800" b="1" kern="0" noProof="0" dirty="0">
                <a:solidFill>
                  <a:srgbClr val="FFC000"/>
                </a:solidFill>
                <a:effectLst>
                  <a:outerShdw blurRad="38100" dist="38100" dir="2700000" algn="tl">
                    <a:srgbClr val="000000">
                      <a:alpha val="43137"/>
                    </a:srgbClr>
                  </a:outerShdw>
                </a:effectLst>
                <a:cs typeface="Arial" panose="020B0604020202020204" pitchFamily="34" charset="0"/>
              </a:rPr>
              <a:t>6</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space réservé du contenu 2"/>
          <p:cNvSpPr txBox="1">
            <a:spLocks/>
          </p:cNvSpPr>
          <p:nvPr/>
        </p:nvSpPr>
        <p:spPr bwMode="auto">
          <a:xfrm>
            <a:off x="60110" y="980728"/>
            <a:ext cx="8904378"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lvl1pPr marL="325438" indent="-325438" algn="l" defTabSz="892175" rtl="0" eaLnBrk="1" fontAlgn="base" hangingPunct="1">
              <a:spcBef>
                <a:spcPct val="20000"/>
              </a:spcBef>
              <a:spcAft>
                <a:spcPct val="0"/>
              </a:spcAft>
              <a:buClr>
                <a:schemeClr val="folHlink"/>
              </a:buClr>
              <a:buFont typeface="Wingdings" pitchFamily="2" charset="2"/>
              <a:buChar char="è"/>
              <a:defRPr sz="2100" b="1">
                <a:solidFill>
                  <a:srgbClr val="0C419A"/>
                </a:solidFill>
                <a:latin typeface="+mn-lt"/>
                <a:ea typeface="+mn-ea"/>
                <a:cs typeface="+mn-cs"/>
              </a:defRPr>
            </a:lvl1pPr>
            <a:lvl2pPr marL="741363" indent="-244475" algn="l" defTabSz="892175" rtl="0" eaLnBrk="1" fontAlgn="base" hangingPunct="1">
              <a:spcBef>
                <a:spcPct val="20000"/>
              </a:spcBef>
              <a:spcAft>
                <a:spcPct val="0"/>
              </a:spcAft>
              <a:buSzPct val="80000"/>
              <a:buFont typeface="Wingdings" pitchFamily="2" charset="2"/>
              <a:buChar char="l"/>
              <a:defRPr>
                <a:solidFill>
                  <a:srgbClr val="0C419A"/>
                </a:solidFill>
                <a:latin typeface="+mn-lt"/>
              </a:defRPr>
            </a:lvl2pPr>
            <a:lvl3pPr marL="1122363" indent="-211138" algn="l" defTabSz="892175" rtl="0" eaLnBrk="1" fontAlgn="base" hangingPunct="1">
              <a:spcBef>
                <a:spcPct val="20000"/>
              </a:spcBef>
              <a:spcAft>
                <a:spcPct val="0"/>
              </a:spcAft>
              <a:buClr>
                <a:schemeClr val="folHlink"/>
              </a:buClr>
              <a:buFont typeface="Wingdings" pitchFamily="2" charset="2"/>
              <a:buChar char="ü"/>
              <a:defRPr>
                <a:solidFill>
                  <a:srgbClr val="0C419A"/>
                </a:solidFill>
                <a:latin typeface="+mn-lt"/>
              </a:defRPr>
            </a:lvl3pPr>
            <a:lvl4pPr marL="1568450" indent="-212725" algn="l" defTabSz="892175" rtl="0" eaLnBrk="1" fontAlgn="base" hangingPunct="1">
              <a:spcBef>
                <a:spcPct val="20000"/>
              </a:spcBef>
              <a:spcAft>
                <a:spcPct val="0"/>
              </a:spcAft>
              <a:buChar char="_"/>
              <a:defRPr sz="2000">
                <a:solidFill>
                  <a:srgbClr val="0C419A"/>
                </a:solidFill>
                <a:latin typeface="+mn-lt"/>
              </a:defRPr>
            </a:lvl4pPr>
            <a:lvl5pPr marL="2019300" indent="-211138" algn="l" defTabSz="892175" rtl="0" eaLnBrk="1" fontAlgn="base" hangingPunct="1">
              <a:spcBef>
                <a:spcPct val="20000"/>
              </a:spcBef>
              <a:spcAft>
                <a:spcPct val="0"/>
              </a:spcAft>
              <a:buChar char="_"/>
              <a:defRPr sz="2000">
                <a:solidFill>
                  <a:srgbClr val="0C419A"/>
                </a:solidFill>
                <a:latin typeface="+mn-lt"/>
              </a:defRPr>
            </a:lvl5pPr>
            <a:lvl6pPr marL="2424203" indent="-225123" algn="l" defTabSz="901863" rtl="0" eaLnBrk="1" fontAlgn="base" hangingPunct="1">
              <a:spcBef>
                <a:spcPct val="20000"/>
              </a:spcBef>
              <a:spcAft>
                <a:spcPct val="0"/>
              </a:spcAft>
              <a:buChar char="_"/>
              <a:defRPr sz="2000">
                <a:solidFill>
                  <a:srgbClr val="0C419A"/>
                </a:solidFill>
                <a:latin typeface="+mn-lt"/>
              </a:defRPr>
            </a:lvl6pPr>
            <a:lvl7pPr marL="2819543" indent="-225123" algn="l" defTabSz="901863" rtl="0" eaLnBrk="1" fontAlgn="base" hangingPunct="1">
              <a:spcBef>
                <a:spcPct val="20000"/>
              </a:spcBef>
              <a:spcAft>
                <a:spcPct val="0"/>
              </a:spcAft>
              <a:buChar char="_"/>
              <a:defRPr sz="2000">
                <a:solidFill>
                  <a:srgbClr val="0C419A"/>
                </a:solidFill>
                <a:latin typeface="+mn-lt"/>
              </a:defRPr>
            </a:lvl7pPr>
            <a:lvl8pPr marL="3214870" indent="-225123" algn="l" defTabSz="901863" rtl="0" eaLnBrk="1" fontAlgn="base" hangingPunct="1">
              <a:spcBef>
                <a:spcPct val="20000"/>
              </a:spcBef>
              <a:spcAft>
                <a:spcPct val="0"/>
              </a:spcAft>
              <a:buChar char="_"/>
              <a:defRPr sz="2000">
                <a:solidFill>
                  <a:srgbClr val="0C419A"/>
                </a:solidFill>
                <a:latin typeface="+mn-lt"/>
              </a:defRPr>
            </a:lvl8pPr>
            <a:lvl9pPr marL="3610211" indent="-225123" algn="l" defTabSz="901863" rtl="0" eaLnBrk="1" fontAlgn="base" hangingPunct="1">
              <a:spcBef>
                <a:spcPct val="20000"/>
              </a:spcBef>
              <a:spcAft>
                <a:spcPct val="0"/>
              </a:spcAft>
              <a:buChar char="_"/>
              <a:defRPr sz="2000">
                <a:solidFill>
                  <a:srgbClr val="0C419A"/>
                </a:solidFill>
                <a:latin typeface="+mn-lt"/>
              </a:defRPr>
            </a:lvl9pPr>
          </a:lstStyle>
          <a:p>
            <a:pPr marL="458788" lvl="1" indent="-285750" algn="just">
              <a:buClr>
                <a:srgbClr val="92D050"/>
              </a:buClr>
              <a:buFont typeface="Wingdings" panose="05000000000000000000" pitchFamily="2" charset="2"/>
              <a:buChar char="q"/>
            </a:pPr>
            <a:endParaRPr lang="fr-FR" kern="0" dirty="0"/>
          </a:p>
          <a:p>
            <a:pPr marL="458788" lvl="1" indent="-285750" algn="just">
              <a:buClr>
                <a:srgbClr val="92D050"/>
              </a:buClr>
              <a:buFont typeface="Wingdings" panose="05000000000000000000" pitchFamily="2" charset="2"/>
              <a:buChar char="q"/>
            </a:pPr>
            <a:r>
              <a:rPr lang="fr-FR" b="1" kern="0" dirty="0" smtClean="0"/>
              <a:t>La nouvelle convention comporte également d’autres éléments nouveaux par rapport à la convention de 2011 </a:t>
            </a:r>
          </a:p>
          <a:p>
            <a:pPr marL="173038" lvl="1" indent="0" algn="just">
              <a:buClr>
                <a:srgbClr val="92D050"/>
              </a:buClr>
              <a:buNone/>
            </a:pPr>
            <a:endParaRPr lang="fr-FR" b="1" kern="0" dirty="0"/>
          </a:p>
          <a:p>
            <a:pPr marL="458788" lvl="1" indent="-285750" algn="just">
              <a:buClr>
                <a:srgbClr val="92D050"/>
              </a:buClr>
              <a:buFont typeface="Wingdings" panose="05000000000000000000" pitchFamily="2" charset="2"/>
              <a:buChar char="q"/>
            </a:pPr>
            <a:r>
              <a:rPr lang="fr-FR" b="1" kern="0" dirty="0" smtClean="0"/>
              <a:t>Quelques illustrations : </a:t>
            </a:r>
          </a:p>
          <a:p>
            <a:pPr marL="896938" lvl="2" indent="-342900" algn="just">
              <a:buClr>
                <a:srgbClr val="92D050"/>
              </a:buClr>
              <a:buFont typeface="Wingdings" panose="05000000000000000000" pitchFamily="2" charset="2"/>
              <a:buChar char="Ø"/>
            </a:pPr>
            <a:r>
              <a:rPr lang="fr-FR" sz="1600" kern="0" dirty="0" smtClean="0"/>
              <a:t>Actualisation des dispositions sur le tiers payant au regard de l’évolution du cadre législatif et mise à jour des dispositions sur la facturation en </a:t>
            </a:r>
            <a:r>
              <a:rPr lang="fr-FR" sz="1600" kern="0" dirty="0" err="1" smtClean="0"/>
              <a:t>Sesam</a:t>
            </a:r>
            <a:r>
              <a:rPr lang="fr-FR" sz="1600" kern="0" dirty="0" smtClean="0"/>
              <a:t> Vitale (intégration d’</a:t>
            </a:r>
            <a:r>
              <a:rPr lang="fr-FR" sz="1600" kern="0" dirty="0" err="1" smtClean="0"/>
              <a:t>ADRi</a:t>
            </a:r>
            <a:r>
              <a:rPr lang="fr-FR" sz="1600" kern="0" dirty="0" smtClean="0"/>
              <a:t>, norme 580, etc.)   </a:t>
            </a:r>
          </a:p>
          <a:p>
            <a:pPr marL="896938" lvl="2" indent="-342900" algn="just">
              <a:buClr>
                <a:srgbClr val="92D050"/>
              </a:buClr>
              <a:buFont typeface="Wingdings" panose="05000000000000000000" pitchFamily="2" charset="2"/>
              <a:buChar char="Ø"/>
            </a:pPr>
            <a:r>
              <a:rPr lang="fr-FR" sz="1600" kern="0" dirty="0" smtClean="0"/>
              <a:t>Modifications des dispositions sur la prise en charge des cotisations sociales pour s’adapter aux évolutions des taux de cotisations intervenues depuis 2011  (</a:t>
            </a:r>
            <a:r>
              <a:rPr lang="fr-FR" sz="1600" i="1" kern="0" dirty="0" smtClean="0"/>
              <a:t>sur le régime assurance maladie, et allocations familiales</a:t>
            </a:r>
            <a:r>
              <a:rPr lang="fr-FR" sz="1600" kern="0" dirty="0" smtClean="0"/>
              <a:t>) : la prise en charge reste identique pour les médecins </a:t>
            </a:r>
          </a:p>
          <a:p>
            <a:pPr marL="896938" lvl="2" indent="-342900" algn="just">
              <a:buClr>
                <a:srgbClr val="92D050"/>
              </a:buClr>
              <a:buFont typeface="Wingdings" panose="05000000000000000000" pitchFamily="2" charset="2"/>
              <a:buChar char="Ø"/>
            </a:pPr>
            <a:r>
              <a:rPr lang="fr-FR" sz="1600" kern="0" dirty="0" smtClean="0"/>
              <a:t>Procédure conventionnelle : introduction de la possibilité pour les médecins d’être entendus en commission paritaire.                              </a:t>
            </a:r>
            <a:endParaRPr lang="fr-FR" sz="1600" kern="0" dirty="0"/>
          </a:p>
        </p:txBody>
      </p:sp>
    </p:spTree>
    <p:extLst>
      <p:ext uri="{BB962C8B-B14F-4D97-AF65-F5344CB8AC3E}">
        <p14:creationId xmlns:p14="http://schemas.microsoft.com/office/powerpoint/2010/main" val="3123956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107504" y="45442"/>
            <a:ext cx="8856984"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r>
              <a:rPr lang="fr-FR" altLang="fr-FR" sz="2400" dirty="0">
                <a:solidFill>
                  <a:srgbClr val="0C419A"/>
                </a:solidFill>
                <a:effectLst>
                  <a:outerShdw blurRad="38100" dist="38100" dir="2700000" algn="tl">
                    <a:srgbClr val="000000">
                      <a:alpha val="43137"/>
                    </a:srgbClr>
                  </a:outerShdw>
                </a:effectLst>
                <a:latin typeface="+mj-lt"/>
                <a:ea typeface="+mj-ea"/>
                <a:cs typeface="+mj-cs"/>
              </a:rPr>
              <a:t>Impact financier de la nouvelle convention médicale (1/2)</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34</a:t>
            </a:fld>
            <a:endParaRPr lang="fr-FR" sz="1200" b="1" dirty="0">
              <a:solidFill>
                <a:schemeClr val="accent2"/>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2289404940"/>
              </p:ext>
            </p:extLst>
          </p:nvPr>
        </p:nvGraphicFramePr>
        <p:xfrm>
          <a:off x="107504" y="750889"/>
          <a:ext cx="8964487" cy="4527000"/>
        </p:xfrm>
        <a:graphic>
          <a:graphicData uri="http://schemas.openxmlformats.org/drawingml/2006/table">
            <a:tbl>
              <a:tblPr firstRow="1" firstCol="1" bandRow="1"/>
              <a:tblGrid>
                <a:gridCol w="3715099"/>
                <a:gridCol w="461365"/>
                <a:gridCol w="1107984"/>
                <a:gridCol w="935311"/>
                <a:gridCol w="693009"/>
                <a:gridCol w="864096"/>
                <a:gridCol w="504056"/>
                <a:gridCol w="683567"/>
              </a:tblGrid>
              <a:tr h="190102">
                <a:tc>
                  <a:txBody>
                    <a:bodyPr/>
                    <a:lstStyle/>
                    <a:p>
                      <a:pPr>
                        <a:spcAft>
                          <a:spcPts val="0"/>
                        </a:spcAft>
                      </a:pPr>
                      <a:r>
                        <a:rPr lang="fr-FR" sz="1200" b="1"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CDDC"/>
                    </a:solidFill>
                  </a:tcPr>
                </a:tc>
                <a:tc>
                  <a:txBody>
                    <a:bodyPr/>
                    <a:lstStyle/>
                    <a:p>
                      <a:pPr>
                        <a:spcAft>
                          <a:spcPts val="0"/>
                        </a:spcAft>
                      </a:pPr>
                      <a:r>
                        <a:rPr lang="fr-FR" sz="1200" b="1"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CDDC"/>
                    </a:solidFill>
                  </a:tcPr>
                </a:tc>
                <a:tc rowSpan="2">
                  <a:txBody>
                    <a:bodyPr/>
                    <a:lstStyle/>
                    <a:p>
                      <a:pPr algn="ctr">
                        <a:spcAft>
                          <a:spcPts val="0"/>
                        </a:spcAft>
                      </a:pPr>
                      <a:r>
                        <a:rPr lang="fr-FR" sz="1200" b="1" dirty="0">
                          <a:solidFill>
                            <a:schemeClr val="tx1"/>
                          </a:solidFill>
                          <a:effectLst/>
                          <a:latin typeface="Arial"/>
                          <a:ea typeface="Times New Roman"/>
                          <a:cs typeface="Times New Roman"/>
                        </a:rPr>
                        <a:t>Total dépenses remboursées </a:t>
                      </a:r>
                      <a:br>
                        <a:rPr lang="fr-FR" sz="1200" b="1" dirty="0">
                          <a:solidFill>
                            <a:schemeClr val="tx1"/>
                          </a:solidFill>
                          <a:effectLst/>
                          <a:latin typeface="Arial"/>
                          <a:ea typeface="Times New Roman"/>
                          <a:cs typeface="Times New Roman"/>
                        </a:rPr>
                      </a:br>
                      <a:r>
                        <a:rPr lang="fr-FR" sz="1200" b="1" dirty="0">
                          <a:solidFill>
                            <a:schemeClr val="tx1"/>
                          </a:solidFill>
                          <a:effectLst/>
                          <a:latin typeface="Arial"/>
                          <a:ea typeface="Times New Roman"/>
                          <a:cs typeface="Times New Roman"/>
                        </a:rPr>
                        <a:t>(M€)</a:t>
                      </a:r>
                      <a:endParaRPr lang="fr-FR" sz="1400" dirty="0">
                        <a:solidFill>
                          <a:schemeClr val="tx1"/>
                        </a:solidFill>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rowSpan="2">
                  <a:txBody>
                    <a:bodyPr/>
                    <a:lstStyle/>
                    <a:p>
                      <a:pPr algn="ctr">
                        <a:spcAft>
                          <a:spcPts val="0"/>
                        </a:spcAft>
                      </a:pPr>
                      <a:r>
                        <a:rPr lang="fr-FR" sz="1200" b="1" dirty="0">
                          <a:solidFill>
                            <a:schemeClr val="tx1"/>
                          </a:solidFill>
                          <a:effectLst/>
                          <a:latin typeface="Arial"/>
                          <a:ea typeface="Times New Roman"/>
                          <a:cs typeface="Times New Roman"/>
                        </a:rPr>
                        <a:t>Total dépenses remboursables </a:t>
                      </a:r>
                      <a:br>
                        <a:rPr lang="fr-FR" sz="1200" b="1" dirty="0">
                          <a:solidFill>
                            <a:schemeClr val="tx1"/>
                          </a:solidFill>
                          <a:effectLst/>
                          <a:latin typeface="Arial"/>
                          <a:ea typeface="Times New Roman"/>
                          <a:cs typeface="Times New Roman"/>
                        </a:rPr>
                      </a:br>
                      <a:r>
                        <a:rPr lang="fr-FR" sz="1200" b="1" dirty="0">
                          <a:solidFill>
                            <a:schemeClr val="tx1"/>
                          </a:solidFill>
                          <a:effectLst/>
                          <a:latin typeface="Arial"/>
                          <a:ea typeface="Times New Roman"/>
                          <a:cs typeface="Times New Roman"/>
                        </a:rPr>
                        <a:t>(M€)</a:t>
                      </a:r>
                      <a:endParaRPr lang="fr-FR" sz="1400" dirty="0">
                        <a:solidFill>
                          <a:schemeClr val="tx1"/>
                        </a:solidFill>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gridSpan="4">
                  <a:txBody>
                    <a:bodyPr/>
                    <a:lstStyle/>
                    <a:p>
                      <a:pPr algn="ctr">
                        <a:spcAft>
                          <a:spcPts val="0"/>
                        </a:spcAft>
                      </a:pPr>
                      <a:r>
                        <a:rPr lang="fr-FR" sz="1400" b="1" dirty="0">
                          <a:solidFill>
                            <a:schemeClr val="tx1"/>
                          </a:solidFill>
                          <a:effectLst/>
                          <a:latin typeface="Arial"/>
                          <a:ea typeface="Times New Roman"/>
                          <a:cs typeface="Times New Roman"/>
                        </a:rPr>
                        <a:t>Calendrier de mise en œuvre des mesures</a:t>
                      </a:r>
                      <a:endParaRPr lang="fr-FR" sz="1400" dirty="0">
                        <a:solidFill>
                          <a:schemeClr val="tx1"/>
                        </a:solidFill>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90102">
                <a:tc>
                  <a:txBody>
                    <a:bodyPr/>
                    <a:lstStyle/>
                    <a:p>
                      <a:pPr>
                        <a:spcAft>
                          <a:spcPts val="0"/>
                        </a:spcAft>
                      </a:pPr>
                      <a:r>
                        <a:rPr lang="fr-FR" sz="1200" b="1"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200" b="1">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CDDC"/>
                    </a:solidFill>
                  </a:tcPr>
                </a:tc>
                <a:tc vMerge="1">
                  <a:txBody>
                    <a:bodyPr/>
                    <a:lstStyle/>
                    <a:p>
                      <a:endParaRPr lang="fr-FR"/>
                    </a:p>
                  </a:txBody>
                  <a:tcPr/>
                </a:tc>
                <a:tc vMerge="1">
                  <a:txBody>
                    <a:bodyPr/>
                    <a:lstStyle/>
                    <a:p>
                      <a:endParaRPr lang="fr-FR"/>
                    </a:p>
                  </a:txBody>
                  <a:tcPr/>
                </a:tc>
                <a:tc gridSpan="2">
                  <a:txBody>
                    <a:bodyPr/>
                    <a:lstStyle/>
                    <a:p>
                      <a:pPr algn="ctr">
                        <a:spcAft>
                          <a:spcPts val="0"/>
                        </a:spcAft>
                      </a:pPr>
                      <a:r>
                        <a:rPr lang="fr-FR" sz="1200" b="1" dirty="0">
                          <a:solidFill>
                            <a:schemeClr val="tx1"/>
                          </a:solidFill>
                          <a:effectLst/>
                          <a:latin typeface="Arial"/>
                          <a:ea typeface="Times New Roman"/>
                          <a:cs typeface="Times New Roman"/>
                        </a:rPr>
                        <a:t>1</a:t>
                      </a:r>
                      <a:r>
                        <a:rPr lang="fr-FR" sz="1200" b="1" baseline="30000" dirty="0">
                          <a:solidFill>
                            <a:schemeClr val="tx1"/>
                          </a:solidFill>
                          <a:effectLst/>
                          <a:latin typeface="Arial"/>
                          <a:ea typeface="Times New Roman"/>
                          <a:cs typeface="Times New Roman"/>
                        </a:rPr>
                        <a:t>ère</a:t>
                      </a:r>
                      <a:r>
                        <a:rPr lang="fr-FR" sz="1200" b="1" dirty="0">
                          <a:solidFill>
                            <a:schemeClr val="tx1"/>
                          </a:solidFill>
                          <a:effectLst/>
                          <a:latin typeface="Arial"/>
                          <a:ea typeface="Times New Roman"/>
                          <a:cs typeface="Times New Roman"/>
                        </a:rPr>
                        <a:t>  étape</a:t>
                      </a:r>
                      <a:endParaRPr lang="fr-FR" sz="1400" dirty="0">
                        <a:solidFill>
                          <a:schemeClr val="tx1"/>
                        </a:solidFill>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c gridSpan="2">
                  <a:txBody>
                    <a:bodyPr/>
                    <a:lstStyle/>
                    <a:p>
                      <a:pPr algn="ctr">
                        <a:spcAft>
                          <a:spcPts val="0"/>
                        </a:spcAft>
                      </a:pPr>
                      <a:r>
                        <a:rPr lang="fr-FR" sz="1200" b="1" dirty="0">
                          <a:solidFill>
                            <a:schemeClr val="tx1"/>
                          </a:solidFill>
                          <a:effectLst/>
                          <a:latin typeface="Arial"/>
                          <a:ea typeface="Times New Roman"/>
                          <a:cs typeface="Times New Roman"/>
                        </a:rPr>
                        <a:t>2</a:t>
                      </a:r>
                      <a:r>
                        <a:rPr lang="fr-FR" sz="1200" b="1" baseline="30000" dirty="0">
                          <a:solidFill>
                            <a:schemeClr val="tx1"/>
                          </a:solidFill>
                          <a:effectLst/>
                          <a:latin typeface="Arial"/>
                          <a:ea typeface="Times New Roman"/>
                          <a:cs typeface="Times New Roman"/>
                        </a:rPr>
                        <a:t>ème</a:t>
                      </a:r>
                      <a:r>
                        <a:rPr lang="fr-FR" sz="1200" b="1" dirty="0">
                          <a:solidFill>
                            <a:schemeClr val="tx1"/>
                          </a:solidFill>
                          <a:effectLst/>
                          <a:latin typeface="Arial"/>
                          <a:ea typeface="Times New Roman"/>
                          <a:cs typeface="Times New Roman"/>
                        </a:rPr>
                        <a:t> étape</a:t>
                      </a:r>
                      <a:endParaRPr lang="fr-FR" sz="1400" dirty="0">
                        <a:solidFill>
                          <a:schemeClr val="tx1"/>
                        </a:solidFill>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r>
              <a:tr h="99804">
                <a:tc>
                  <a:txBody>
                    <a:bodyPr/>
                    <a:lstStyle/>
                    <a:p>
                      <a:pPr>
                        <a:spcAft>
                          <a:spcPts val="0"/>
                        </a:spcAft>
                      </a:pPr>
                      <a:r>
                        <a:rPr lang="fr-FR" sz="1400" b="1" dirty="0">
                          <a:solidFill>
                            <a:srgbClr val="FFFFFF"/>
                          </a:solidFill>
                          <a:effectLst/>
                          <a:latin typeface="Arial"/>
                          <a:ea typeface="Times New Roman"/>
                          <a:cs typeface="Times New Roman"/>
                        </a:rPr>
                        <a:t>Actes cliniques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200"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r>
              <a:tr h="204360">
                <a:tc>
                  <a:txBody>
                    <a:bodyPr/>
                    <a:lstStyle/>
                    <a:p>
                      <a:pPr>
                        <a:spcAft>
                          <a:spcPts val="0"/>
                        </a:spcAft>
                      </a:pPr>
                      <a:r>
                        <a:rPr lang="fr-FR" sz="1200">
                          <a:solidFill>
                            <a:srgbClr val="000000"/>
                          </a:solidFill>
                          <a:effectLst/>
                          <a:latin typeface="Arial"/>
                          <a:ea typeface="Times New Roman"/>
                          <a:cs typeface="Times New Roman"/>
                        </a:rPr>
                        <a:t>Majoration de 2 € pour les médecins généralistes et MEP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fr-FR" sz="1200">
                          <a:solidFill>
                            <a:srgbClr val="000000"/>
                          </a:solidFill>
                          <a:effectLst/>
                          <a:latin typeface="Arial"/>
                          <a:ea typeface="Times New Roman"/>
                          <a:cs typeface="Times New Roman"/>
                        </a:rPr>
                        <a:t>              442,4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565,2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200">
                          <a:solidFill>
                            <a:srgbClr val="000000"/>
                          </a:solidFill>
                          <a:effectLst/>
                          <a:latin typeface="Arial"/>
                          <a:ea typeface="Times New Roman"/>
                          <a:cs typeface="Times New Roman"/>
                        </a:rPr>
                        <a:t>01/05/17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204360">
                <a:tc>
                  <a:txBody>
                    <a:bodyPr/>
                    <a:lstStyle/>
                    <a:p>
                      <a:pPr>
                        <a:spcAft>
                          <a:spcPts val="0"/>
                        </a:spcAft>
                      </a:pPr>
                      <a:r>
                        <a:rPr lang="fr-FR" sz="1200">
                          <a:effectLst/>
                          <a:latin typeface="Arial"/>
                          <a:ea typeface="Times New Roman"/>
                          <a:cs typeface="Times New Roman"/>
                        </a:rPr>
                        <a:t>Majoration Enfants du Pédiatre (MEP) et la Majoration Enfants du médecin Généraliste (MEG)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19,3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27,6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01/05/17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solidFill>
                      <a:schemeClr val="bg1"/>
                    </a:solidFill>
                  </a:tcPr>
                </a:tc>
              </a:tr>
              <a:tr h="167290">
                <a:tc>
                  <a:txBody>
                    <a:bodyPr/>
                    <a:lstStyle/>
                    <a:p>
                      <a:pPr indent="419100">
                        <a:spcAft>
                          <a:spcPts val="0"/>
                        </a:spcAft>
                      </a:pPr>
                      <a:r>
                        <a:rPr lang="fr-FR" sz="1200" i="1">
                          <a:effectLst/>
                          <a:latin typeface="Arial"/>
                          <a:ea typeface="Times New Roman"/>
                          <a:cs typeface="Times New Roman"/>
                        </a:rPr>
                        <a:t> dont Pédiatres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i="1">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i="1" dirty="0">
                          <a:solidFill>
                            <a:srgbClr val="000000"/>
                          </a:solidFill>
                          <a:effectLst/>
                          <a:latin typeface="Arial"/>
                          <a:ea typeface="Times New Roman"/>
                          <a:cs typeface="Times New Roman"/>
                        </a:rPr>
                        <a:t>                  3,4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i="1" dirty="0" smtClean="0">
                          <a:solidFill>
                            <a:srgbClr val="000000"/>
                          </a:solidFill>
                          <a:effectLst/>
                          <a:latin typeface="Arial"/>
                          <a:ea typeface="Times New Roman"/>
                          <a:cs typeface="Times New Roman"/>
                        </a:rPr>
                        <a:t>              4,8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solidFill>
                            <a:srgbClr val="000000"/>
                          </a:solidFill>
                          <a:effectLst/>
                          <a:latin typeface="Arial"/>
                          <a:ea typeface="Times New Roman"/>
                          <a:cs typeface="Times New Roman"/>
                        </a:rPr>
                        <a:t> Revalorisation de la MCG à 5 € (+ 2 €)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3,0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3,9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01/07/17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effectLst/>
                          <a:latin typeface="Arial"/>
                          <a:ea typeface="Times New Roman"/>
                          <a:cs typeface="Times New Roman"/>
                        </a:rPr>
                        <a:t> Revalorisation MCS et  élargissement aux enfants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48,0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61,5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01/07/17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effectLst/>
                          <a:latin typeface="Arial"/>
                          <a:ea typeface="Times New Roman"/>
                          <a:cs typeface="Times New Roman"/>
                        </a:rPr>
                        <a:t> Revalorisation Cnpsy, Vpsy et CSC (+ 2€)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26,2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31,9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01/07/17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effectLst/>
                          <a:latin typeface="Arial"/>
                          <a:ea typeface="Times New Roman"/>
                          <a:cs typeface="Times New Roman"/>
                        </a:rPr>
                        <a:t> Avis ponctuel de consultant (C2 +4€ et C2,5 +5€)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48,7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63,1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50%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01/10/17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50%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01/06/18</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effectLst/>
                          <a:latin typeface="Arial"/>
                          <a:ea typeface="Times New Roman"/>
                          <a:cs typeface="Times New Roman"/>
                        </a:rPr>
                        <a:t> Consultations obligatoires enfant (+8 € pédiatres et +11€ MG)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7,1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7,1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01/11/17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solidFill>
                            <a:srgbClr val="000000"/>
                          </a:solidFill>
                          <a:effectLst/>
                          <a:latin typeface="Arial"/>
                          <a:ea typeface="Times New Roman"/>
                          <a:cs typeface="Times New Roman"/>
                        </a:rPr>
                        <a:t> Consultations complexes de niveau 3 et niveau 4 (+16 euros et + 30 euros)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ctr">
                        <a:spcAft>
                          <a:spcPts val="0"/>
                        </a:spcAft>
                      </a:pPr>
                      <a:r>
                        <a:rPr lang="fr-FR" sz="1200">
                          <a:solidFill>
                            <a:srgbClr val="000000"/>
                          </a:solidFill>
                          <a:effectLst/>
                          <a:latin typeface="Arial"/>
                          <a:ea typeface="Times New Roman"/>
                          <a:cs typeface="Times New Roman"/>
                        </a:rPr>
                        <a:t>                 32,7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37,1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01/11/17</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solidFill>
                            <a:srgbClr val="000000"/>
                          </a:solidFill>
                          <a:effectLst/>
                          <a:latin typeface="Arial"/>
                          <a:ea typeface="Times New Roman"/>
                          <a:cs typeface="Times New Roman"/>
                        </a:rPr>
                        <a:t>Consultations en moins de 48h (5 € et 15 €) et consultations suite à régulation (15 €)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32,9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42,8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01/01/18</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a:solidFill>
                            <a:srgbClr val="000000"/>
                          </a:solidFill>
                          <a:effectLst/>
                          <a:latin typeface="Arial"/>
                          <a:ea typeface="Times New Roman"/>
                          <a:cs typeface="Times New Roman"/>
                        </a:rPr>
                        <a:t> CCMU de niveaux 2 et 3 pour les Urgentistes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3,7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4,8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01/01/18</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r h="204360">
                <a:tc>
                  <a:txBody>
                    <a:bodyPr/>
                    <a:lstStyle/>
                    <a:p>
                      <a:pPr>
                        <a:spcAft>
                          <a:spcPts val="0"/>
                        </a:spcAft>
                      </a:pPr>
                      <a:r>
                        <a:rPr lang="fr-FR" sz="1200" dirty="0">
                          <a:solidFill>
                            <a:srgbClr val="000000"/>
                          </a:solidFill>
                          <a:effectLst/>
                          <a:latin typeface="Arial"/>
                          <a:ea typeface="Times New Roman"/>
                          <a:cs typeface="Times New Roman"/>
                        </a:rPr>
                        <a:t> Revalorisation des actes cliniques des S2 non CAS/</a:t>
                      </a:r>
                      <a:r>
                        <a:rPr lang="fr-FR" sz="1200" dirty="0" err="1">
                          <a:solidFill>
                            <a:srgbClr val="000000"/>
                          </a:solidFill>
                          <a:effectLst/>
                          <a:latin typeface="Arial"/>
                          <a:ea typeface="Times New Roman"/>
                          <a:cs typeface="Times New Roman"/>
                        </a:rPr>
                        <a:t>Optam</a:t>
                      </a:r>
                      <a:r>
                        <a:rPr lang="fr-FR" sz="1200" dirty="0">
                          <a:solidFill>
                            <a:srgbClr val="000000"/>
                          </a:solidFill>
                          <a:effectLst/>
                          <a:latin typeface="Arial"/>
                          <a:ea typeface="Times New Roman"/>
                          <a:cs typeface="Times New Roman"/>
                        </a:rPr>
                        <a:t> si tarif opposable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a:t>
                      </a:r>
                      <a:endParaRPr lang="fr-FR" sz="14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a:solidFill>
                            <a:srgbClr val="000000"/>
                          </a:solidFill>
                          <a:effectLst/>
                          <a:latin typeface="Arial"/>
                          <a:ea typeface="Times New Roman"/>
                          <a:cs typeface="Times New Roman"/>
                        </a:rPr>
                        <a:t>                 16,1   </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smtClean="0">
                          <a:solidFill>
                            <a:srgbClr val="000000"/>
                          </a:solidFill>
                          <a:effectLst/>
                          <a:latin typeface="Arial"/>
                          <a:ea typeface="Times New Roman"/>
                          <a:cs typeface="Times New Roman"/>
                        </a:rPr>
                        <a:t>             </a:t>
                      </a:r>
                      <a:r>
                        <a:rPr lang="fr-FR" sz="1200" dirty="0">
                          <a:solidFill>
                            <a:srgbClr val="000000"/>
                          </a:solidFill>
                          <a:effectLst/>
                          <a:latin typeface="Arial"/>
                          <a:ea typeface="Times New Roman"/>
                          <a:cs typeface="Times New Roman"/>
                        </a:rPr>
                        <a:t>20,9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100%</a:t>
                      </a:r>
                      <a:endParaRPr lang="fr-FR" sz="14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a:solidFill>
                            <a:srgbClr val="000000"/>
                          </a:solidFill>
                          <a:effectLst/>
                          <a:latin typeface="Arial"/>
                          <a:ea typeface="Times New Roman"/>
                          <a:cs typeface="Times New Roman"/>
                        </a:rPr>
                        <a:t>01/04/18</a:t>
                      </a:r>
                      <a:endParaRPr lang="fr-FR" sz="14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lgn="r">
                        <a:spcAft>
                          <a:spcPts val="0"/>
                        </a:spcAft>
                      </a:pPr>
                      <a:r>
                        <a:rPr lang="fr-FR" sz="1200"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c>
                  <a:txBody>
                    <a:bodyPr/>
                    <a:lstStyle/>
                    <a:p>
                      <a:pPr>
                        <a:spcAft>
                          <a:spcPts val="0"/>
                        </a:spcAft>
                      </a:pPr>
                      <a:r>
                        <a:rPr lang="fr-FR" sz="1200" dirty="0">
                          <a:solidFill>
                            <a:srgbClr val="000000"/>
                          </a:solidFill>
                          <a:effectLst/>
                          <a:latin typeface="Arial"/>
                          <a:ea typeface="Times New Roman"/>
                          <a:cs typeface="Times New Roman"/>
                        </a:rPr>
                        <a:t> </a:t>
                      </a:r>
                      <a:endParaRPr lang="fr-FR" sz="1400" dirty="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031242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107504" y="45442"/>
            <a:ext cx="864096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r>
              <a:rPr lang="fr-FR" altLang="fr-FR" sz="2400" dirty="0">
                <a:solidFill>
                  <a:srgbClr val="0C419A"/>
                </a:solidFill>
                <a:effectLst>
                  <a:outerShdw blurRad="38100" dist="38100" dir="2700000" algn="tl">
                    <a:srgbClr val="000000">
                      <a:alpha val="43137"/>
                    </a:srgbClr>
                  </a:outerShdw>
                </a:effectLst>
                <a:latin typeface="+mj-lt"/>
                <a:ea typeface="+mj-ea"/>
                <a:cs typeface="+mj-cs"/>
              </a:rPr>
              <a:t>Impact financier de la nouvelle convention médicale (2/2)</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35</a:t>
            </a:fld>
            <a:endParaRPr lang="fr-FR" sz="1200" b="1" dirty="0">
              <a:solidFill>
                <a:schemeClr val="accent2"/>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925315925"/>
              </p:ext>
            </p:extLst>
          </p:nvPr>
        </p:nvGraphicFramePr>
        <p:xfrm>
          <a:off x="107505" y="750889"/>
          <a:ext cx="8856982" cy="4571252"/>
        </p:xfrm>
        <a:graphic>
          <a:graphicData uri="http://schemas.openxmlformats.org/drawingml/2006/table">
            <a:tbl>
              <a:tblPr firstRow="1" firstCol="1" bandRow="1"/>
              <a:tblGrid>
                <a:gridCol w="3670546"/>
                <a:gridCol w="289893"/>
                <a:gridCol w="293096"/>
                <a:gridCol w="859032"/>
                <a:gridCol w="108508"/>
                <a:gridCol w="924095"/>
                <a:gridCol w="1056779"/>
                <a:gridCol w="655202"/>
                <a:gridCol w="414492"/>
                <a:gridCol w="585339"/>
              </a:tblGrid>
              <a:tr h="190102">
                <a:tc>
                  <a:txBody>
                    <a:bodyPr/>
                    <a:lstStyle/>
                    <a:p>
                      <a:pPr>
                        <a:spcAft>
                          <a:spcPts val="0"/>
                        </a:spcAft>
                      </a:pPr>
                      <a:r>
                        <a:rPr lang="fr-FR" sz="1050" b="1" dirty="0">
                          <a:solidFill>
                            <a:srgbClr val="000000"/>
                          </a:solidFill>
                          <a:effectLst/>
                          <a:latin typeface="Arial"/>
                          <a:ea typeface="Times New Roman"/>
                          <a:cs typeface="Times New Roman"/>
                        </a:rPr>
                        <a:t> </a:t>
                      </a:r>
                      <a:endParaRPr lang="fr-FR" sz="1100" dirty="0">
                        <a:effectLst/>
                        <a:latin typeface="Palatino"/>
                        <a:ea typeface="Times New Roman"/>
                        <a:cs typeface="Times New Roman"/>
                      </a:endParaRPr>
                    </a:p>
                  </a:txBody>
                  <a:tcPr marL="22179" marR="2217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CDDC"/>
                    </a:solidFill>
                  </a:tcPr>
                </a:tc>
                <a:tc>
                  <a:txBody>
                    <a:bodyPr/>
                    <a:lstStyle/>
                    <a:p>
                      <a:pPr>
                        <a:spcAft>
                          <a:spcPts val="0"/>
                        </a:spcAft>
                      </a:pPr>
                      <a:r>
                        <a:rPr lang="fr-FR" sz="1050" b="1">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CDDC"/>
                    </a:solidFill>
                  </a:tcPr>
                </a:tc>
                <a:tc rowSpan="2" gridSpan="2">
                  <a:txBody>
                    <a:bodyPr/>
                    <a:lstStyle/>
                    <a:p>
                      <a:pPr algn="ctr">
                        <a:spcAft>
                          <a:spcPts val="0"/>
                        </a:spcAft>
                      </a:pPr>
                      <a:r>
                        <a:rPr lang="fr-FR" sz="1050" b="1">
                          <a:solidFill>
                            <a:srgbClr val="000000"/>
                          </a:solidFill>
                          <a:effectLst/>
                          <a:latin typeface="Arial"/>
                          <a:ea typeface="Times New Roman"/>
                          <a:cs typeface="Times New Roman"/>
                        </a:rPr>
                        <a:t>Total dépenses remboursées </a:t>
                      </a:r>
                      <a:br>
                        <a:rPr lang="fr-FR" sz="1050" b="1">
                          <a:solidFill>
                            <a:srgbClr val="000000"/>
                          </a:solidFill>
                          <a:effectLst/>
                          <a:latin typeface="Arial"/>
                          <a:ea typeface="Times New Roman"/>
                          <a:cs typeface="Times New Roman"/>
                        </a:rPr>
                      </a:br>
                      <a:r>
                        <a:rPr lang="fr-FR" sz="1050" b="1">
                          <a:solidFill>
                            <a:srgbClr val="000000"/>
                          </a:solidFill>
                          <a:effectLst/>
                          <a:latin typeface="Arial"/>
                          <a:ea typeface="Times New Roman"/>
                          <a:cs typeface="Times New Roman"/>
                        </a:rPr>
                        <a:t>(M€)</a:t>
                      </a:r>
                      <a:endParaRPr lang="fr-FR" sz="110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rowSpan="2" hMerge="1">
                  <a:txBody>
                    <a:bodyPr/>
                    <a:lstStyle/>
                    <a:p>
                      <a:pPr algn="ctr">
                        <a:spcAft>
                          <a:spcPts val="0"/>
                        </a:spcAft>
                      </a:pPr>
                      <a:endParaRPr lang="fr-FR" sz="110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rowSpan="2" gridSpan="2">
                  <a:txBody>
                    <a:bodyPr/>
                    <a:lstStyle/>
                    <a:p>
                      <a:pPr algn="ctr">
                        <a:spcAft>
                          <a:spcPts val="0"/>
                        </a:spcAft>
                      </a:pPr>
                      <a:r>
                        <a:rPr lang="fr-FR" sz="1050" b="1">
                          <a:solidFill>
                            <a:srgbClr val="000000"/>
                          </a:solidFill>
                          <a:effectLst/>
                          <a:latin typeface="Arial"/>
                          <a:ea typeface="Times New Roman"/>
                          <a:cs typeface="Times New Roman"/>
                        </a:rPr>
                        <a:t>Total dépenses remboursables </a:t>
                      </a:r>
                      <a:br>
                        <a:rPr lang="fr-FR" sz="1050" b="1">
                          <a:solidFill>
                            <a:srgbClr val="000000"/>
                          </a:solidFill>
                          <a:effectLst/>
                          <a:latin typeface="Arial"/>
                          <a:ea typeface="Times New Roman"/>
                          <a:cs typeface="Times New Roman"/>
                        </a:rPr>
                      </a:br>
                      <a:r>
                        <a:rPr lang="fr-FR" sz="1050" b="1">
                          <a:solidFill>
                            <a:srgbClr val="000000"/>
                          </a:solidFill>
                          <a:effectLst/>
                          <a:latin typeface="Arial"/>
                          <a:ea typeface="Times New Roman"/>
                          <a:cs typeface="Times New Roman"/>
                        </a:rPr>
                        <a:t>(M€)</a:t>
                      </a:r>
                      <a:endParaRPr lang="fr-FR" sz="110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rowSpan="2" hMerge="1">
                  <a:txBody>
                    <a:bodyPr/>
                    <a:lstStyle/>
                    <a:p>
                      <a:pPr algn="ctr">
                        <a:spcAft>
                          <a:spcPts val="0"/>
                        </a:spcAft>
                      </a:pPr>
                      <a:endParaRPr lang="fr-FR" sz="110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gridSpan="4">
                  <a:txBody>
                    <a:bodyPr/>
                    <a:lstStyle/>
                    <a:p>
                      <a:pPr algn="ctr">
                        <a:spcAft>
                          <a:spcPts val="0"/>
                        </a:spcAft>
                      </a:pPr>
                      <a:r>
                        <a:rPr lang="fr-FR" sz="1100" b="1">
                          <a:solidFill>
                            <a:srgbClr val="000000"/>
                          </a:solidFill>
                          <a:effectLst/>
                          <a:latin typeface="Arial"/>
                          <a:ea typeface="Times New Roman"/>
                          <a:cs typeface="Times New Roman"/>
                        </a:rPr>
                        <a:t>Calendrier de mise en œuvre des mesures</a:t>
                      </a:r>
                      <a:endParaRPr lang="fr-FR" sz="110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90102">
                <a:tc>
                  <a:txBody>
                    <a:bodyPr/>
                    <a:lstStyle/>
                    <a:p>
                      <a:pPr>
                        <a:spcAft>
                          <a:spcPts val="0"/>
                        </a:spcAft>
                      </a:pPr>
                      <a:r>
                        <a:rPr lang="fr-FR" sz="1050" b="1">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050" b="1">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CDDC"/>
                    </a:solidFill>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gridSpan="2">
                  <a:txBody>
                    <a:bodyPr/>
                    <a:lstStyle/>
                    <a:p>
                      <a:pPr algn="ctr">
                        <a:spcAft>
                          <a:spcPts val="0"/>
                        </a:spcAft>
                      </a:pPr>
                      <a:r>
                        <a:rPr lang="fr-FR" sz="1050" b="1" dirty="0">
                          <a:solidFill>
                            <a:srgbClr val="000000"/>
                          </a:solidFill>
                          <a:effectLst/>
                          <a:latin typeface="Arial"/>
                          <a:ea typeface="Times New Roman"/>
                          <a:cs typeface="Times New Roman"/>
                        </a:rPr>
                        <a:t>1</a:t>
                      </a:r>
                      <a:r>
                        <a:rPr lang="fr-FR" sz="1050" b="1" baseline="30000" dirty="0">
                          <a:solidFill>
                            <a:srgbClr val="000000"/>
                          </a:solidFill>
                          <a:effectLst/>
                          <a:latin typeface="Arial"/>
                          <a:ea typeface="Times New Roman"/>
                          <a:cs typeface="Times New Roman"/>
                        </a:rPr>
                        <a:t>ère</a:t>
                      </a:r>
                      <a:r>
                        <a:rPr lang="fr-FR" sz="1050" b="1" dirty="0">
                          <a:solidFill>
                            <a:srgbClr val="000000"/>
                          </a:solidFill>
                          <a:effectLst/>
                          <a:latin typeface="Arial"/>
                          <a:ea typeface="Times New Roman"/>
                          <a:cs typeface="Times New Roman"/>
                        </a:rPr>
                        <a:t>  étape</a:t>
                      </a:r>
                      <a:endParaRPr lang="fr-FR" sz="1100" dirty="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c gridSpan="2">
                  <a:txBody>
                    <a:bodyPr/>
                    <a:lstStyle/>
                    <a:p>
                      <a:pPr algn="ctr">
                        <a:spcAft>
                          <a:spcPts val="0"/>
                        </a:spcAft>
                      </a:pPr>
                      <a:r>
                        <a:rPr lang="fr-FR" sz="1050" b="1" dirty="0">
                          <a:solidFill>
                            <a:srgbClr val="000000"/>
                          </a:solidFill>
                          <a:effectLst/>
                          <a:latin typeface="Arial"/>
                          <a:ea typeface="Times New Roman"/>
                          <a:cs typeface="Times New Roman"/>
                        </a:rPr>
                        <a:t>2</a:t>
                      </a:r>
                      <a:r>
                        <a:rPr lang="fr-FR" sz="1050" b="1" baseline="30000" dirty="0">
                          <a:solidFill>
                            <a:srgbClr val="000000"/>
                          </a:solidFill>
                          <a:effectLst/>
                          <a:latin typeface="Arial"/>
                          <a:ea typeface="Times New Roman"/>
                          <a:cs typeface="Times New Roman"/>
                        </a:rPr>
                        <a:t>ème</a:t>
                      </a:r>
                      <a:r>
                        <a:rPr lang="fr-FR" sz="1050" b="1" dirty="0">
                          <a:solidFill>
                            <a:srgbClr val="000000"/>
                          </a:solidFill>
                          <a:effectLst/>
                          <a:latin typeface="Arial"/>
                          <a:ea typeface="Times New Roman"/>
                          <a:cs typeface="Times New Roman"/>
                        </a:rPr>
                        <a:t> étape</a:t>
                      </a:r>
                      <a:endParaRPr lang="fr-FR" sz="1100" dirty="0">
                        <a:effectLst/>
                        <a:latin typeface="Palatino"/>
                        <a:ea typeface="Times New Roman"/>
                        <a:cs typeface="Times New Roman"/>
                      </a:endParaRPr>
                    </a:p>
                  </a:txBody>
                  <a:tcPr marL="22179" marR="221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DDC"/>
                    </a:solidFill>
                  </a:tcPr>
                </a:tc>
                <a:tc hMerge="1">
                  <a:txBody>
                    <a:bodyPr/>
                    <a:lstStyle/>
                    <a:p>
                      <a:endParaRPr lang="fr-FR"/>
                    </a:p>
                  </a:txBody>
                  <a:tcPr/>
                </a:tc>
              </a:tr>
              <a:tr h="99804">
                <a:tc>
                  <a:txBody>
                    <a:bodyPr/>
                    <a:lstStyle/>
                    <a:p>
                      <a:pPr>
                        <a:spcAft>
                          <a:spcPts val="0"/>
                        </a:spcAft>
                      </a:pPr>
                      <a:r>
                        <a:rPr lang="fr-FR" sz="1100" b="1" dirty="0">
                          <a:solidFill>
                            <a:srgbClr val="FFFFFF"/>
                          </a:solidFill>
                          <a:effectLst/>
                          <a:latin typeface="Arial"/>
                          <a:ea typeface="Times New Roman"/>
                          <a:cs typeface="Times New Roman"/>
                        </a:rPr>
                        <a:t>Forfaits et rémunérations sur objectifs :</a:t>
                      </a:r>
                      <a:endParaRPr lang="fr-FR" sz="1100" dirty="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050" dirty="0">
                          <a:solidFill>
                            <a:srgbClr val="000000"/>
                          </a:solidFill>
                          <a:effectLst/>
                          <a:latin typeface="Arial"/>
                          <a:ea typeface="Times New Roman"/>
                          <a:cs typeface="Times New Roman"/>
                        </a:rPr>
                        <a:t> </a:t>
                      </a:r>
                      <a:endParaRPr lang="fr-FR" sz="1100" dirty="0">
                        <a:effectLst/>
                        <a:latin typeface="Palatino"/>
                        <a:ea typeface="Times New Roman"/>
                        <a:cs typeface="Times New Roman"/>
                      </a:endParaRPr>
                    </a:p>
                  </a:txBody>
                  <a:tcPr marL="22179" marR="22179"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31849B"/>
                    </a:solidFill>
                  </a:tcPr>
                </a:tc>
              </a:tr>
              <a:tr h="167290">
                <a:tc>
                  <a:txBody>
                    <a:bodyPr/>
                    <a:lstStyle/>
                    <a:p>
                      <a:pPr>
                        <a:spcAft>
                          <a:spcPts val="0"/>
                        </a:spcAft>
                      </a:pPr>
                      <a:r>
                        <a:rPr lang="fr-FR" sz="1050">
                          <a:solidFill>
                            <a:srgbClr val="000000"/>
                          </a:solidFill>
                          <a:effectLst/>
                          <a:latin typeface="Arial"/>
                          <a:ea typeface="Times New Roman"/>
                          <a:cs typeface="Times New Roman"/>
                        </a:rPr>
                        <a:t> Rosp médecin traitant partie clinique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25,0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25,0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4">
                  <a:txBody>
                    <a:bodyPr/>
                    <a:lstStyle/>
                    <a:p>
                      <a:pPr>
                        <a:spcAft>
                          <a:spcPts val="0"/>
                        </a:spcAft>
                      </a:pPr>
                      <a:r>
                        <a:rPr lang="fr-FR" sz="1050">
                          <a:solidFill>
                            <a:srgbClr val="000000"/>
                          </a:solidFill>
                          <a:effectLst/>
                          <a:latin typeface="Arial"/>
                          <a:ea typeface="Times New Roman"/>
                          <a:cs typeface="Times New Roman"/>
                        </a:rPr>
                        <a:t> démarrage 01/01/17, payé 1er semestre 2018</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167290">
                <a:tc>
                  <a:txBody>
                    <a:bodyPr/>
                    <a:lstStyle/>
                    <a:p>
                      <a:pPr>
                        <a:spcAft>
                          <a:spcPts val="0"/>
                        </a:spcAft>
                      </a:pPr>
                      <a:r>
                        <a:rPr lang="fr-FR" sz="1050">
                          <a:solidFill>
                            <a:srgbClr val="000000"/>
                          </a:solidFill>
                          <a:effectLst/>
                          <a:latin typeface="Arial"/>
                          <a:ea typeface="Times New Roman"/>
                          <a:cs typeface="Times New Roman"/>
                        </a:rPr>
                        <a:t> Rosp médecin traitant de l'enfant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20,0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20,0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4">
                  <a:txBody>
                    <a:bodyPr/>
                    <a:lstStyle/>
                    <a:p>
                      <a:pPr>
                        <a:spcAft>
                          <a:spcPts val="0"/>
                        </a:spcAft>
                      </a:pPr>
                      <a:r>
                        <a:rPr lang="fr-FR" sz="1050">
                          <a:solidFill>
                            <a:srgbClr val="000000"/>
                          </a:solidFill>
                          <a:effectLst/>
                          <a:latin typeface="Arial"/>
                          <a:ea typeface="Times New Roman"/>
                          <a:cs typeface="Times New Roman"/>
                        </a:rPr>
                        <a:t> démarrage 01/01/17, payé 1er semestre 2018</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167290">
                <a:tc>
                  <a:txBody>
                    <a:bodyPr/>
                    <a:lstStyle/>
                    <a:p>
                      <a:pPr>
                        <a:spcAft>
                          <a:spcPts val="0"/>
                        </a:spcAft>
                      </a:pPr>
                      <a:r>
                        <a:rPr lang="fr-FR" sz="1050">
                          <a:solidFill>
                            <a:srgbClr val="000000"/>
                          </a:solidFill>
                          <a:effectLst/>
                          <a:latin typeface="Arial"/>
                          <a:ea typeface="Times New Roman"/>
                          <a:cs typeface="Times New Roman"/>
                        </a:rPr>
                        <a:t> Forfaits patientèle et MPA pour le généraliste en l'absence du médecin traitant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69,5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89,5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4">
                  <a:txBody>
                    <a:bodyPr/>
                    <a:lstStyle/>
                    <a:p>
                      <a:pPr>
                        <a:spcAft>
                          <a:spcPts val="0"/>
                        </a:spcAft>
                      </a:pPr>
                      <a:r>
                        <a:rPr lang="fr-FR" sz="1050">
                          <a:solidFill>
                            <a:srgbClr val="000000"/>
                          </a:solidFill>
                          <a:effectLst/>
                          <a:latin typeface="Arial"/>
                          <a:ea typeface="Times New Roman"/>
                          <a:cs typeface="Times New Roman"/>
                        </a:rPr>
                        <a:t> démarrage 01/01/18, payé 1er semestre 2018</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167290">
                <a:tc>
                  <a:txBody>
                    <a:bodyPr/>
                    <a:lstStyle/>
                    <a:p>
                      <a:pPr>
                        <a:spcAft>
                          <a:spcPts val="0"/>
                        </a:spcAft>
                      </a:pPr>
                      <a:r>
                        <a:rPr lang="fr-FR" sz="1050">
                          <a:solidFill>
                            <a:srgbClr val="000000"/>
                          </a:solidFill>
                          <a:effectLst/>
                          <a:latin typeface="Arial"/>
                          <a:ea typeface="Times New Roman"/>
                          <a:cs typeface="Times New Roman"/>
                        </a:rPr>
                        <a:t> Forfaits structure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130,0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4">
                  <a:txBody>
                    <a:bodyPr/>
                    <a:lstStyle/>
                    <a:p>
                      <a:pPr>
                        <a:spcAft>
                          <a:spcPts val="0"/>
                        </a:spcAft>
                      </a:pPr>
                      <a:r>
                        <a:rPr lang="fr-FR" sz="1050">
                          <a:solidFill>
                            <a:srgbClr val="000000"/>
                          </a:solidFill>
                          <a:effectLst/>
                          <a:latin typeface="Arial"/>
                          <a:ea typeface="Times New Roman"/>
                          <a:cs typeface="Times New Roman"/>
                        </a:rPr>
                        <a:t> démarrage 01/01/17, payé 1er semestre 2018</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83645">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dash"/>
                      <a:round/>
                      <a:headEnd type="none" w="med" len="med"/>
                      <a:tailEnd type="none" w="med" len="med"/>
                    </a:lnT>
                    <a:lnB>
                      <a:noFill/>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dash"/>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r>
              <a:tr h="99804">
                <a:tc>
                  <a:txBody>
                    <a:bodyPr/>
                    <a:lstStyle/>
                    <a:p>
                      <a:pPr>
                        <a:spcAft>
                          <a:spcPts val="0"/>
                        </a:spcAft>
                      </a:pPr>
                      <a:r>
                        <a:rPr lang="fr-FR" sz="1100" b="1">
                          <a:solidFill>
                            <a:srgbClr val="FFFFFF"/>
                          </a:solidFill>
                          <a:effectLst/>
                          <a:latin typeface="Arial"/>
                          <a:ea typeface="Times New Roman"/>
                          <a:cs typeface="Times New Roman"/>
                        </a:rPr>
                        <a:t>Actes techniques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rgbClr val="31849B"/>
                    </a:solidFill>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rgbClr val="31849B"/>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rgbClr val="31849B"/>
                    </a:solidFill>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rgbClr val="31849B"/>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a:noFill/>
                    </a:lnT>
                    <a:lnB w="12700" cap="flat" cmpd="sng" algn="ctr">
                      <a:solidFill>
                        <a:srgbClr val="000000"/>
                      </a:solidFill>
                      <a:prstDash val="dash"/>
                      <a:round/>
                      <a:headEnd type="none" w="med" len="med"/>
                      <a:tailEnd type="none" w="med" len="med"/>
                    </a:lnB>
                    <a:solidFill>
                      <a:srgbClr val="31849B"/>
                    </a:solidFill>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a:noFill/>
                    </a:lnT>
                    <a:lnB w="12700" cap="flat" cmpd="sng" algn="ctr">
                      <a:solidFill>
                        <a:srgbClr val="000000"/>
                      </a:solidFill>
                      <a:prstDash val="dash"/>
                      <a:round/>
                      <a:headEnd type="none" w="med" len="med"/>
                      <a:tailEnd type="none" w="med" len="med"/>
                    </a:lnB>
                    <a:solidFill>
                      <a:srgbClr val="31849B"/>
                    </a:solidFill>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rgbClr val="31849B"/>
                    </a:solidFill>
                  </a:tcPr>
                </a:tc>
              </a:tr>
              <a:tr h="299411">
                <a:tc>
                  <a:txBody>
                    <a:bodyPr/>
                    <a:lstStyle/>
                    <a:p>
                      <a:pPr>
                        <a:spcAft>
                          <a:spcPts val="0"/>
                        </a:spcAft>
                      </a:pPr>
                      <a:r>
                        <a:rPr lang="fr-FR" sz="1050">
                          <a:solidFill>
                            <a:srgbClr val="000000"/>
                          </a:solidFill>
                          <a:effectLst/>
                          <a:latin typeface="Arial"/>
                          <a:ea typeface="Times New Roman"/>
                          <a:cs typeface="Times New Roman"/>
                        </a:rPr>
                        <a:t> Revalorisation du modificateur K (à 20%), extension liste des actes avec J &amp; K et Revalorisation du modificateur 7 (+2pts)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43,6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43,6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100%</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15/06/17</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167290">
                <a:tc>
                  <a:txBody>
                    <a:bodyPr/>
                    <a:lstStyle/>
                    <a:p>
                      <a:pPr>
                        <a:spcAft>
                          <a:spcPts val="0"/>
                        </a:spcAft>
                      </a:pPr>
                      <a:r>
                        <a:rPr lang="fr-FR" sz="1050">
                          <a:solidFill>
                            <a:srgbClr val="000000"/>
                          </a:solidFill>
                          <a:effectLst/>
                          <a:latin typeface="Arial"/>
                          <a:ea typeface="Times New Roman"/>
                          <a:cs typeface="Times New Roman"/>
                        </a:rPr>
                        <a:t> Modificateurs Urgence PTL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8,1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9,6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100%</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01/01/18</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3645">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7290">
                <a:tc>
                  <a:txBody>
                    <a:bodyPr/>
                    <a:lstStyle/>
                    <a:p>
                      <a:pPr>
                        <a:spcAft>
                          <a:spcPts val="0"/>
                        </a:spcAft>
                      </a:pPr>
                      <a:r>
                        <a:rPr lang="fr-FR" sz="1100" b="1">
                          <a:solidFill>
                            <a:srgbClr val="000000"/>
                          </a:solidFill>
                          <a:effectLst/>
                          <a:latin typeface="Arial"/>
                          <a:ea typeface="Times New Roman"/>
                          <a:cs typeface="Times New Roman"/>
                        </a:rPr>
                        <a:t>CAS et OPTAM-OPTAMCO</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60,0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60,0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démarrage 01/01/17</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dash"/>
                      <a:round/>
                      <a:headEnd type="none" w="med" len="med"/>
                      <a:tailEnd type="none" w="med" len="med"/>
                    </a:lnB>
                  </a:tcPr>
                </a:tc>
                <a:tc hMerge="1">
                  <a:txBody>
                    <a:bodyPr/>
                    <a:lstStyle/>
                    <a:p>
                      <a:endParaRPr lang="fr-FR"/>
                    </a:p>
                  </a:txBody>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a:noFill/>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r>
              <a:tr h="167290">
                <a:tc>
                  <a:txBody>
                    <a:bodyPr/>
                    <a:lstStyle/>
                    <a:p>
                      <a:pPr>
                        <a:spcAft>
                          <a:spcPts val="0"/>
                        </a:spcAft>
                      </a:pPr>
                      <a:r>
                        <a:rPr lang="fr-FR" sz="1100" b="1">
                          <a:solidFill>
                            <a:srgbClr val="000000"/>
                          </a:solidFill>
                          <a:effectLst/>
                          <a:latin typeface="Arial"/>
                          <a:ea typeface="Times New Roman"/>
                          <a:cs typeface="Times New Roman"/>
                        </a:rPr>
                        <a:t>Mesures démographie</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10,0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10,0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démarrage 01/01/17</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167290">
                <a:tc>
                  <a:txBody>
                    <a:bodyPr/>
                    <a:lstStyle/>
                    <a:p>
                      <a:pPr>
                        <a:spcAft>
                          <a:spcPts val="0"/>
                        </a:spcAft>
                      </a:pPr>
                      <a:r>
                        <a:rPr lang="fr-FR" sz="1100" b="1">
                          <a:solidFill>
                            <a:srgbClr val="000000"/>
                          </a:solidFill>
                          <a:effectLst/>
                          <a:latin typeface="Arial"/>
                          <a:ea typeface="Times New Roman"/>
                          <a:cs typeface="Times New Roman"/>
                        </a:rPr>
                        <a:t> Protection sociale (ASV, AF)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61,4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61,4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démarrage 01/01/18</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3645">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050">
                        <a:effectLst/>
                        <a:latin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050">
                        <a:effectLst/>
                        <a:latin typeface="Times New Roman"/>
                      </a:endParaRPr>
                    </a:p>
                  </a:txBody>
                  <a:tcPr marL="22179" marR="2217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050">
                        <a:effectLst/>
                        <a:latin typeface="Times New Roman"/>
                      </a:endParaRPr>
                    </a:p>
                  </a:txBody>
                  <a:tcPr marL="22179" marR="2217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5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329">
                <a:tc>
                  <a:txBody>
                    <a:bodyPr/>
                    <a:lstStyle/>
                    <a:p>
                      <a:pPr>
                        <a:spcAft>
                          <a:spcPts val="0"/>
                        </a:spcAft>
                      </a:pPr>
                      <a:r>
                        <a:rPr lang="fr-FR" sz="1100" b="1">
                          <a:solidFill>
                            <a:srgbClr val="000000"/>
                          </a:solidFill>
                          <a:effectLst/>
                          <a:latin typeface="Arial"/>
                          <a:ea typeface="Times New Roman"/>
                          <a:cs typeface="Times New Roman"/>
                        </a:rPr>
                        <a:t>Total</a:t>
                      </a:r>
                      <a:endParaRPr lang="fr-FR" sz="1100">
                        <a:effectLst/>
                        <a:latin typeface="Palatino"/>
                        <a:ea typeface="Times New Roman"/>
                        <a:cs typeface="Times New Roman"/>
                      </a:endParaRPr>
                    </a:p>
                  </a:txBody>
                  <a:tcPr marL="22179" marR="2217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10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gridSpan="2">
                  <a:txBody>
                    <a:bodyPr/>
                    <a:lstStyle/>
                    <a:p>
                      <a:pPr>
                        <a:spcAft>
                          <a:spcPts val="0"/>
                        </a:spcAft>
                      </a:pPr>
                      <a:r>
                        <a:rPr lang="fr-FR" sz="1100">
                          <a:solidFill>
                            <a:srgbClr val="000000"/>
                          </a:solidFill>
                          <a:effectLst/>
                          <a:latin typeface="Arial"/>
                          <a:ea typeface="Times New Roman"/>
                          <a:cs typeface="Times New Roman"/>
                        </a:rPr>
                        <a:t>            978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gridSpan="2">
                  <a:txBody>
                    <a:bodyPr/>
                    <a:lstStyle/>
                    <a:p>
                      <a:pPr>
                        <a:spcAft>
                          <a:spcPts val="0"/>
                        </a:spcAft>
                      </a:pPr>
                      <a:r>
                        <a:rPr lang="fr-FR" sz="1100">
                          <a:solidFill>
                            <a:srgbClr val="000000"/>
                          </a:solidFill>
                          <a:effectLst/>
                          <a:latin typeface="Arial"/>
                          <a:ea typeface="Times New Roman"/>
                          <a:cs typeface="Times New Roman"/>
                        </a:rPr>
                        <a:t>           1 315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hMerge="1">
                  <a:txBody>
                    <a:bodyPr/>
                    <a:lstStyle/>
                    <a:p>
                      <a:pPr>
                        <a:spcAft>
                          <a:spcPts val="0"/>
                        </a:spcAft>
                      </a:pP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10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10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r">
                        <a:spcAft>
                          <a:spcPts val="0"/>
                        </a:spcAft>
                      </a:pPr>
                      <a:r>
                        <a:rPr lang="fr-FR" sz="110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spcAft>
                          <a:spcPts val="0"/>
                        </a:spcAft>
                      </a:pPr>
                      <a:r>
                        <a:rPr lang="fr-FR" sz="1100">
                          <a:solidFill>
                            <a:srgbClr val="000000"/>
                          </a:solidFill>
                          <a:effectLst/>
                          <a:latin typeface="Arial"/>
                          <a:ea typeface="Times New Roman"/>
                          <a:cs typeface="Times New Roman"/>
                        </a:rPr>
                        <a:t> </a:t>
                      </a:r>
                      <a:endParaRPr lang="fr-FR" sz="1100">
                        <a:effectLst/>
                        <a:latin typeface="Palatino"/>
                        <a:ea typeface="Times New Roman"/>
                        <a:cs typeface="Times New Roman"/>
                      </a:endParaRPr>
                    </a:p>
                  </a:txBody>
                  <a:tcPr marL="22179" marR="2217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r>
              <a:tr h="223370">
                <a:tc gridSpan="10">
                  <a:txBody>
                    <a:bodyPr/>
                    <a:lstStyle/>
                    <a:p>
                      <a:pPr>
                        <a:spcAft>
                          <a:spcPts val="0"/>
                        </a:spcAft>
                      </a:pPr>
                      <a:r>
                        <a:rPr lang="fr-FR" sz="1050" dirty="0">
                          <a:solidFill>
                            <a:srgbClr val="000000"/>
                          </a:solidFill>
                          <a:effectLst/>
                          <a:latin typeface="Arial"/>
                          <a:ea typeface="Times New Roman"/>
                          <a:cs typeface="Times New Roman"/>
                        </a:rPr>
                        <a:t>* l'</a:t>
                      </a:r>
                      <a:r>
                        <a:rPr lang="fr-FR" sz="1050" dirty="0" err="1">
                          <a:solidFill>
                            <a:srgbClr val="000000"/>
                          </a:solidFill>
                          <a:effectLst/>
                          <a:latin typeface="Arial"/>
                          <a:ea typeface="Times New Roman"/>
                          <a:cs typeface="Times New Roman"/>
                        </a:rPr>
                        <a:t>Unocam</a:t>
                      </a:r>
                      <a:r>
                        <a:rPr lang="fr-FR" sz="1050" dirty="0">
                          <a:solidFill>
                            <a:srgbClr val="000000"/>
                          </a:solidFill>
                          <a:effectLst/>
                          <a:latin typeface="Arial"/>
                          <a:ea typeface="Times New Roman"/>
                          <a:cs typeface="Times New Roman"/>
                        </a:rPr>
                        <a:t> financerait 150 M€ supplémentaires sur le forfait patientèle, ce qui permet à l'</a:t>
                      </a:r>
                      <a:r>
                        <a:rPr lang="fr-FR" sz="1050" dirty="0" err="1">
                          <a:solidFill>
                            <a:srgbClr val="000000"/>
                          </a:solidFill>
                          <a:effectLst/>
                          <a:latin typeface="Arial"/>
                          <a:ea typeface="Times New Roman"/>
                          <a:cs typeface="Times New Roman"/>
                        </a:rPr>
                        <a:t>Uncam</a:t>
                      </a:r>
                      <a:r>
                        <a:rPr lang="fr-FR" sz="1050" dirty="0">
                          <a:solidFill>
                            <a:srgbClr val="000000"/>
                          </a:solidFill>
                          <a:effectLst/>
                          <a:latin typeface="Arial"/>
                          <a:ea typeface="Times New Roman"/>
                          <a:cs typeface="Times New Roman"/>
                        </a:rPr>
                        <a:t> d'investir 130 M€ sur le forfait structure tout en maintenant 20 M€ sur le forfait patientèle.</a:t>
                      </a:r>
                      <a:endParaRPr lang="fr-FR" sz="1100" dirty="0">
                        <a:effectLst/>
                        <a:latin typeface="Palatino"/>
                        <a:ea typeface="Times New Roman"/>
                        <a:cs typeface="Times New Roman"/>
                      </a:endParaRPr>
                    </a:p>
                  </a:txBody>
                  <a:tcPr marL="22179" marR="22179"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5051">
                <a:tc>
                  <a:txBody>
                    <a:bodyPr/>
                    <a:lstStyle/>
                    <a:p>
                      <a:endParaRPr lang="fr-FR" sz="1050">
                        <a:effectLst/>
                        <a:latin typeface="Times New Roman"/>
                      </a:endParaRPr>
                    </a:p>
                  </a:txBody>
                  <a:tcPr marL="22179" marR="22179" marT="0" marB="0" anchor="b">
                    <a:lnL>
                      <a:noFill/>
                    </a:lnL>
                    <a:lnR>
                      <a:noFill/>
                    </a:lnR>
                    <a:lnT>
                      <a:noFill/>
                    </a:lnT>
                    <a:lnB>
                      <a:noFill/>
                    </a:lnB>
                  </a:tcPr>
                </a:tc>
                <a:tc gridSpan="2">
                  <a:txBody>
                    <a:bodyPr/>
                    <a:lstStyle/>
                    <a:p>
                      <a:endParaRPr lang="fr-FR" sz="1050">
                        <a:effectLst/>
                        <a:latin typeface="Times New Roman"/>
                      </a:endParaRPr>
                    </a:p>
                  </a:txBody>
                  <a:tcPr marL="22179" marR="22179" marT="0" marB="0" anchor="b">
                    <a:lnL>
                      <a:noFill/>
                    </a:lnL>
                    <a:lnR>
                      <a:noFill/>
                    </a:lnR>
                    <a:lnT>
                      <a:noFill/>
                    </a:lnT>
                    <a:lnB>
                      <a:noFill/>
                    </a:lnB>
                  </a:tcPr>
                </a:tc>
                <a:tc hMerge="1">
                  <a:txBody>
                    <a:bodyPr/>
                    <a:lstStyle/>
                    <a:p>
                      <a:endParaRPr lang="fr-FR"/>
                    </a:p>
                  </a:txBody>
                  <a:tcPr/>
                </a:tc>
                <a:tc gridSpan="2">
                  <a:txBody>
                    <a:bodyPr/>
                    <a:lstStyle/>
                    <a:p>
                      <a:endParaRPr lang="fr-FR" sz="1050">
                        <a:effectLst/>
                        <a:latin typeface="Times New Roman"/>
                      </a:endParaRPr>
                    </a:p>
                  </a:txBody>
                  <a:tcPr marL="22179" marR="22179" marT="0" marB="0" anchor="ctr">
                    <a:lnL>
                      <a:noFill/>
                    </a:lnL>
                    <a:lnR w="12700" cap="flat" cmpd="sng" algn="ctr">
                      <a:noFill/>
                      <a:prstDash val="solid"/>
                      <a:round/>
                      <a:headEnd type="none" w="med" len="med"/>
                      <a:tailEnd type="none" w="med" len="med"/>
                    </a:lnR>
                    <a:lnT>
                      <a:noFill/>
                    </a:lnT>
                    <a:lnB>
                      <a:noFill/>
                    </a:lnB>
                  </a:tcPr>
                </a:tc>
                <a:tc hMerge="1">
                  <a:txBody>
                    <a:bodyPr/>
                    <a:lstStyle/>
                    <a:p>
                      <a:endParaRPr lang="fr-FR"/>
                    </a:p>
                  </a:txBody>
                  <a:tcPr/>
                </a:tc>
                <a:tc>
                  <a:txBody>
                    <a:bodyPr/>
                    <a:lstStyle/>
                    <a:p>
                      <a:pPr>
                        <a:spcAft>
                          <a:spcPts val="0"/>
                        </a:spcAft>
                      </a:pPr>
                      <a:r>
                        <a:rPr lang="fr-FR" sz="1050" dirty="0">
                          <a:solidFill>
                            <a:srgbClr val="000000"/>
                          </a:solidFill>
                          <a:effectLst/>
                          <a:latin typeface="Arial"/>
                          <a:ea typeface="Times New Roman"/>
                          <a:cs typeface="Times New Roman"/>
                        </a:rPr>
                        <a:t> </a:t>
                      </a:r>
                      <a:endParaRPr lang="fr-FR" sz="1100" dirty="0">
                        <a:effectLst/>
                        <a:latin typeface="Palatino"/>
                        <a:ea typeface="Times New Roman"/>
                        <a:cs typeface="Times New Roman"/>
                      </a:endParaRPr>
                    </a:p>
                  </a:txBody>
                  <a:tcPr marL="22179" marR="22179"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endParaRPr lang="fr-FR" sz="1050">
                        <a:effectLst/>
                        <a:latin typeface="Times New Roman"/>
                      </a:endParaRPr>
                    </a:p>
                  </a:txBody>
                  <a:tcPr marL="22179" marR="22179" marT="0" marB="0" anchor="b">
                    <a:lnL>
                      <a:noFill/>
                    </a:lnL>
                    <a:lnR>
                      <a:noFill/>
                    </a:lnR>
                    <a:lnT>
                      <a:noFill/>
                    </a:lnT>
                    <a:lnB>
                      <a:noFill/>
                    </a:lnB>
                  </a:tcPr>
                </a:tc>
                <a:tc>
                  <a:txBody>
                    <a:bodyPr/>
                    <a:lstStyle/>
                    <a:p>
                      <a:endParaRPr lang="fr-FR" sz="1050">
                        <a:effectLst/>
                        <a:latin typeface="Times New Roman"/>
                      </a:endParaRPr>
                    </a:p>
                  </a:txBody>
                  <a:tcPr marL="22179" marR="22179" marT="0" marB="0" anchor="b">
                    <a:lnL>
                      <a:noFill/>
                    </a:lnL>
                    <a:lnR>
                      <a:noFill/>
                    </a:lnR>
                    <a:lnT>
                      <a:noFill/>
                    </a:lnT>
                    <a:lnB>
                      <a:noFill/>
                    </a:lnB>
                  </a:tcPr>
                </a:tc>
                <a:tc>
                  <a:txBody>
                    <a:bodyPr/>
                    <a:lstStyle/>
                    <a:p>
                      <a:endParaRPr lang="fr-FR" sz="1050">
                        <a:effectLst/>
                        <a:latin typeface="Times New Roman"/>
                      </a:endParaRPr>
                    </a:p>
                  </a:txBody>
                  <a:tcPr marL="22179" marR="22179" marT="0" marB="0" anchor="b">
                    <a:lnL>
                      <a:noFill/>
                    </a:lnL>
                    <a:lnR>
                      <a:noFill/>
                    </a:lnR>
                    <a:lnT>
                      <a:noFill/>
                    </a:lnT>
                    <a:lnB>
                      <a:noFill/>
                    </a:lnB>
                  </a:tcPr>
                </a:tc>
                <a:tc>
                  <a:txBody>
                    <a:bodyPr/>
                    <a:lstStyle/>
                    <a:p>
                      <a:endParaRPr lang="fr-FR" sz="1050" dirty="0">
                        <a:effectLst/>
                        <a:latin typeface="Times New Roman"/>
                      </a:endParaRPr>
                    </a:p>
                  </a:txBody>
                  <a:tcPr marL="22179" marR="22179" marT="0" marB="0" anchor="b">
                    <a:lnL>
                      <a:noFill/>
                    </a:lnL>
                    <a:lnR>
                      <a:noFill/>
                    </a:lnR>
                    <a:lnT>
                      <a:noFill/>
                    </a:lnT>
                    <a:lnB>
                      <a:noFill/>
                    </a:lnB>
                  </a:tcPr>
                </a:tc>
              </a:tr>
            </a:tbl>
          </a:graphicData>
        </a:graphic>
      </p:graphicFrame>
    </p:spTree>
    <p:extLst>
      <p:ext uri="{BB962C8B-B14F-4D97-AF65-F5344CB8AC3E}">
        <p14:creationId xmlns:p14="http://schemas.microsoft.com/office/powerpoint/2010/main" val="2637139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476672"/>
          </a:xfrm>
        </p:spPr>
        <p:txBody>
          <a:bodyPr/>
          <a:lstStyle/>
          <a:p>
            <a:r>
              <a:rPr lang="fr-FR" sz="2400" dirty="0" smtClean="0">
                <a:effectLst>
                  <a:outerShdw blurRad="38100" dist="38100" dir="2700000" algn="tl">
                    <a:srgbClr val="000000">
                      <a:alpha val="43137"/>
                    </a:srgbClr>
                  </a:outerShdw>
                </a:effectLst>
              </a:rPr>
              <a:t>La mise en œuvre de la convention</a:t>
            </a:r>
            <a:endParaRPr lang="fr-FR" sz="24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07504" y="836712"/>
            <a:ext cx="9036496" cy="5472608"/>
          </a:xfrm>
        </p:spPr>
        <p:txBody>
          <a:bodyPr/>
          <a:lstStyle/>
          <a:p>
            <a:pPr marL="0" indent="0" algn="just">
              <a:buClr>
                <a:srgbClr val="99CC00"/>
              </a:buClr>
              <a:buNone/>
            </a:pPr>
            <a:endParaRPr lang="fr-FR" sz="500" b="0" dirty="0" smtClean="0"/>
          </a:p>
          <a:p>
            <a:pPr algn="just">
              <a:buClr>
                <a:srgbClr val="99CC00"/>
              </a:buClr>
              <a:buFont typeface="Wingdings" panose="05000000000000000000" pitchFamily="2" charset="2"/>
              <a:buChar char="q"/>
            </a:pPr>
            <a:r>
              <a:rPr lang="fr-FR" sz="1800" dirty="0" smtClean="0"/>
              <a:t>La convention devrait être publiée au JO et entrer en vigueur la 2</a:t>
            </a:r>
            <a:r>
              <a:rPr lang="fr-FR" sz="1800" baseline="30000" dirty="0" smtClean="0"/>
              <a:t>ème</a:t>
            </a:r>
            <a:r>
              <a:rPr lang="fr-FR" sz="1800" dirty="0" smtClean="0"/>
              <a:t> quinzaine d’octobre. </a:t>
            </a:r>
          </a:p>
          <a:p>
            <a:pPr marL="0" indent="0" algn="just">
              <a:buClr>
                <a:srgbClr val="99CC00"/>
              </a:buClr>
              <a:buNone/>
            </a:pPr>
            <a:endParaRPr lang="fr-FR" sz="500" dirty="0" smtClean="0"/>
          </a:p>
          <a:p>
            <a:pPr algn="just">
              <a:buClr>
                <a:srgbClr val="99CC00"/>
              </a:buClr>
              <a:buFont typeface="Wingdings" panose="05000000000000000000" pitchFamily="2" charset="2"/>
              <a:buChar char="q"/>
            </a:pPr>
            <a:r>
              <a:rPr lang="fr-FR" sz="1800" dirty="0" smtClean="0"/>
              <a:t>Installation des instances paritaires :</a:t>
            </a:r>
          </a:p>
          <a:p>
            <a:pPr lvl="1" algn="just">
              <a:buClr>
                <a:srgbClr val="99CC00"/>
              </a:buClr>
              <a:buFont typeface="Wingdings" panose="05000000000000000000" pitchFamily="2" charset="2"/>
              <a:buChar char="ü"/>
            </a:pPr>
            <a:r>
              <a:rPr lang="fr-FR" sz="1600" dirty="0" smtClean="0"/>
              <a:t>Pour la CPN dans les 2 mois suivant l’entrée en vigueur de la convention</a:t>
            </a:r>
          </a:p>
          <a:p>
            <a:pPr lvl="1" algn="just">
              <a:buClr>
                <a:srgbClr val="99CC00"/>
              </a:buClr>
              <a:buFont typeface="Wingdings" panose="05000000000000000000" pitchFamily="2" charset="2"/>
              <a:buChar char="ü"/>
            </a:pPr>
            <a:r>
              <a:rPr lang="fr-FR" sz="1600" b="0" dirty="0" smtClean="0"/>
              <a:t>Pour les CPR et CPL  </a:t>
            </a:r>
            <a:r>
              <a:rPr lang="fr-FR" sz="1600" dirty="0"/>
              <a:t>dans les </a:t>
            </a:r>
            <a:r>
              <a:rPr lang="fr-FR" sz="1600" dirty="0" smtClean="0"/>
              <a:t>3 </a:t>
            </a:r>
            <a:r>
              <a:rPr lang="fr-FR" sz="1600" dirty="0"/>
              <a:t>mois suivant l’entrée en vigueur de la convention</a:t>
            </a:r>
          </a:p>
          <a:p>
            <a:pPr lvl="1" algn="just">
              <a:buClr>
                <a:srgbClr val="99CC00"/>
              </a:buClr>
              <a:buFont typeface="Wingdings" panose="05000000000000000000" pitchFamily="2" charset="2"/>
              <a:buChar char="ü"/>
            </a:pPr>
            <a:r>
              <a:rPr lang="fr-FR" sz="1600" b="0" dirty="0" smtClean="0"/>
              <a:t>La répartition des sièges au sein de la section professionnelle s’effectue par accord des syndicats signataires ; si pas d’accord la règle est définie à l’annexe 23 de la convention (règles établies selon les résultats aux élections URPS : collège généralistes ►3 MG 3 FMF collèges </a:t>
            </a:r>
            <a:r>
              <a:rPr lang="fr-FR" sz="1600" dirty="0"/>
              <a:t>spécialistes ► 4 </a:t>
            </a:r>
            <a:r>
              <a:rPr lang="fr-FR" sz="1600" b="0" dirty="0" smtClean="0"/>
              <a:t>le Bloc 2 FMF </a:t>
            </a:r>
          </a:p>
          <a:p>
            <a:pPr lvl="1" algn="just">
              <a:buClr>
                <a:srgbClr val="99CC00"/>
              </a:buClr>
              <a:buFont typeface="Wingdings" panose="05000000000000000000" pitchFamily="2" charset="2"/>
              <a:buChar char="ü"/>
            </a:pPr>
            <a:r>
              <a:rPr lang="fr-FR" sz="1600" dirty="0" smtClean="0"/>
              <a:t>La CPN sera installée le 3 novembre, une information sera diffusée ensuite pour que la composition des instances régionales et locales s’aligne sur celle de la CPN.</a:t>
            </a:r>
          </a:p>
          <a:p>
            <a:pPr marL="496888" lvl="1" indent="0" algn="just">
              <a:buClr>
                <a:srgbClr val="99CC00"/>
              </a:buClr>
              <a:buNone/>
            </a:pPr>
            <a:endParaRPr lang="fr-FR" sz="500" b="0" dirty="0"/>
          </a:p>
          <a:p>
            <a:pPr algn="just">
              <a:buClr>
                <a:srgbClr val="99CC00"/>
              </a:buClr>
              <a:buFont typeface="Wingdings" panose="05000000000000000000" pitchFamily="2" charset="2"/>
              <a:buChar char="q"/>
            </a:pPr>
            <a:r>
              <a:rPr lang="fr-FR" sz="1800" b="0" dirty="0" smtClean="0"/>
              <a:t>Elle sera mise en ligne sur </a:t>
            </a:r>
            <a:r>
              <a:rPr lang="fr-FR" sz="1800" b="0" dirty="0" err="1" smtClean="0"/>
              <a:t>Ameli</a:t>
            </a:r>
            <a:r>
              <a:rPr lang="fr-FR" sz="1800" b="0" dirty="0" smtClean="0"/>
              <a:t> pour être accessible à l’ensemble des médecins </a:t>
            </a:r>
          </a:p>
          <a:p>
            <a:pPr marL="0" indent="0" algn="just">
              <a:buClr>
                <a:srgbClr val="99CC00"/>
              </a:buClr>
              <a:buNone/>
            </a:pPr>
            <a:endParaRPr lang="fr-FR" sz="500" b="0" dirty="0"/>
          </a:p>
          <a:p>
            <a:pPr algn="just">
              <a:buClr>
                <a:srgbClr val="99CC00"/>
              </a:buClr>
              <a:buFont typeface="Wingdings" panose="05000000000000000000" pitchFamily="2" charset="2"/>
              <a:buChar char="q"/>
            </a:pPr>
            <a:r>
              <a:rPr lang="fr-FR" sz="1800" b="0" dirty="0" smtClean="0"/>
              <a:t>Une circulaire de présentation est en cours de préparation et sera diffusée courant octobre  </a:t>
            </a:r>
          </a:p>
          <a:p>
            <a:pPr marL="0" indent="0" algn="just">
              <a:buClr>
                <a:srgbClr val="99CC00"/>
              </a:buClr>
              <a:buNone/>
            </a:pPr>
            <a:endParaRPr lang="fr-FR" sz="500" b="0" dirty="0"/>
          </a:p>
          <a:p>
            <a:pPr algn="just">
              <a:buClr>
                <a:srgbClr val="99CC00"/>
              </a:buClr>
              <a:buFont typeface="Wingdings" panose="05000000000000000000" pitchFamily="2" charset="2"/>
              <a:buChar char="q"/>
            </a:pPr>
            <a:r>
              <a:rPr lang="fr-FR" sz="1800" dirty="0" smtClean="0"/>
              <a:t>Des supports de communication à destination des médecins et assurés sont en cours de préparation </a:t>
            </a:r>
          </a:p>
          <a:p>
            <a:pPr marL="0" indent="0" algn="just">
              <a:buClr>
                <a:srgbClr val="99CC00"/>
              </a:buClr>
              <a:buNone/>
            </a:pPr>
            <a:endParaRPr lang="fr-FR" sz="1800" dirty="0" smtClean="0"/>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chemeClr val="accent2"/>
                </a:solidFill>
              </a:rPr>
              <a:pPr algn="ctr">
                <a:defRPr/>
              </a:pPr>
              <a:t>36</a:t>
            </a:fld>
            <a:endParaRPr lang="fr-FR" dirty="0">
              <a:solidFill>
                <a:schemeClr val="accent2"/>
              </a:solidFill>
            </a:endParaRPr>
          </a:p>
        </p:txBody>
      </p:sp>
    </p:spTree>
    <p:extLst>
      <p:ext uri="{BB962C8B-B14F-4D97-AF65-F5344CB8AC3E}">
        <p14:creationId xmlns:p14="http://schemas.microsoft.com/office/powerpoint/2010/main" val="31892596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476672"/>
          </a:xfrm>
        </p:spPr>
        <p:txBody>
          <a:bodyPr/>
          <a:lstStyle/>
          <a:p>
            <a:r>
              <a:rPr lang="fr-FR" sz="2400" dirty="0" smtClean="0">
                <a:effectLst>
                  <a:outerShdw blurRad="38100" dist="38100" dir="2700000" algn="tl">
                    <a:srgbClr val="000000">
                      <a:alpha val="43137"/>
                    </a:srgbClr>
                  </a:outerShdw>
                </a:effectLst>
              </a:rPr>
              <a:t>Les outils d’accompagnement</a:t>
            </a:r>
            <a:endParaRPr lang="fr-FR" sz="24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07504" y="692696"/>
            <a:ext cx="8856984" cy="5256584"/>
          </a:xfrm>
        </p:spPr>
        <p:txBody>
          <a:bodyPr/>
          <a:lstStyle/>
          <a:p>
            <a:pPr marL="0" indent="0" algn="just">
              <a:buClr>
                <a:srgbClr val="99CC00"/>
              </a:buClr>
              <a:buNone/>
            </a:pPr>
            <a:endParaRPr lang="fr-FR" sz="1800" b="0" dirty="0" smtClean="0"/>
          </a:p>
          <a:p>
            <a:pPr algn="just">
              <a:buClr>
                <a:srgbClr val="99CC00"/>
              </a:buClr>
              <a:buFont typeface="Wingdings" panose="05000000000000000000" pitchFamily="2" charset="2"/>
              <a:buChar char="q"/>
            </a:pPr>
            <a:r>
              <a:rPr lang="fr-FR" sz="1900" dirty="0" smtClean="0"/>
              <a:t>Un remis « points clés » (12 pages environ) associant textes et infographie sur les 4 axes majeurs de la convention : valoriser l’activité, améliorer l’accès aux soins, renforcer la qualité des soins, moderniser les relations avec l’assurance maladie</a:t>
            </a:r>
          </a:p>
          <a:p>
            <a:pPr marL="0" indent="0" algn="just">
              <a:buClr>
                <a:srgbClr val="99CC00"/>
              </a:buClr>
              <a:buNone/>
            </a:pPr>
            <a:endParaRPr lang="fr-FR" sz="500" dirty="0"/>
          </a:p>
          <a:p>
            <a:pPr lvl="1" algn="just">
              <a:buClr>
                <a:srgbClr val="99CC00"/>
              </a:buClr>
              <a:buFont typeface="Wingdings" panose="05000000000000000000" pitchFamily="2" charset="2"/>
              <a:buChar char="ü"/>
            </a:pPr>
            <a:r>
              <a:rPr lang="fr-FR" sz="1700" dirty="0" smtClean="0"/>
              <a:t> </a:t>
            </a:r>
            <a:r>
              <a:rPr lang="fr-FR" dirty="0" smtClean="0"/>
              <a:t>avec un focus (documents tirés à part) sur la ROSP et le forfait structure à destination plus particulièrement des généralistes ,</a:t>
            </a:r>
          </a:p>
          <a:p>
            <a:pPr lvl="1" algn="just">
              <a:buClr>
                <a:srgbClr val="99CC00"/>
              </a:buClr>
              <a:buFont typeface="Wingdings" panose="05000000000000000000" pitchFamily="2" charset="2"/>
              <a:buChar char="ü"/>
            </a:pPr>
            <a:r>
              <a:rPr lang="fr-FR" dirty="0"/>
              <a:t>a</a:t>
            </a:r>
            <a:r>
              <a:rPr lang="fr-FR" dirty="0" smtClean="0"/>
              <a:t>vec un focus (documents </a:t>
            </a:r>
            <a:r>
              <a:rPr lang="fr-FR" dirty="0"/>
              <a:t>tirés à part) </a:t>
            </a:r>
            <a:r>
              <a:rPr lang="fr-FR" dirty="0" smtClean="0"/>
              <a:t>sur l’OPTAM et l’OPTAM CO pour les médecins des autres spécialités .</a:t>
            </a:r>
          </a:p>
          <a:p>
            <a:pPr lvl="1" algn="just">
              <a:buClr>
                <a:srgbClr val="99CC00"/>
              </a:buClr>
              <a:buFont typeface="Wingdings" panose="05000000000000000000" pitchFamily="2" charset="2"/>
              <a:buChar char="ü"/>
            </a:pPr>
            <a:endParaRPr lang="fr-FR" dirty="0" smtClean="0"/>
          </a:p>
          <a:p>
            <a:pPr marL="0" lvl="1" indent="0" algn="just">
              <a:buClr>
                <a:srgbClr val="99CC00"/>
              </a:buClr>
              <a:buFont typeface="Wingdings" panose="05000000000000000000" pitchFamily="2" charset="2"/>
              <a:buChar char="q"/>
            </a:pPr>
            <a:r>
              <a:rPr lang="fr-FR" b="1" dirty="0" smtClean="0"/>
              <a:t> </a:t>
            </a:r>
            <a:r>
              <a:rPr lang="fr-FR" sz="1900" b="1" dirty="0">
                <a:ea typeface="+mn-ea"/>
                <a:cs typeface="+mn-cs"/>
              </a:rPr>
              <a:t>Une synthèse complète de la convention sous forme de </a:t>
            </a:r>
            <a:r>
              <a:rPr lang="fr-FR" sz="1900" b="1" dirty="0" err="1">
                <a:ea typeface="+mn-ea"/>
                <a:cs typeface="+mn-cs"/>
              </a:rPr>
              <a:t>pdf</a:t>
            </a:r>
            <a:r>
              <a:rPr lang="fr-FR" sz="1900" b="1" dirty="0">
                <a:ea typeface="+mn-ea"/>
                <a:cs typeface="+mn-cs"/>
              </a:rPr>
              <a:t> interactif téléchargeable et consultable hors </a:t>
            </a:r>
            <a:r>
              <a:rPr lang="fr-FR" sz="1900" b="1" dirty="0" smtClean="0">
                <a:ea typeface="+mn-ea"/>
                <a:cs typeface="+mn-cs"/>
              </a:rPr>
              <a:t>connexion</a:t>
            </a:r>
          </a:p>
          <a:p>
            <a:pPr marL="0" lvl="1" indent="0" algn="just">
              <a:buClr>
                <a:srgbClr val="99CC00"/>
              </a:buClr>
              <a:buFont typeface="Wingdings" panose="05000000000000000000" pitchFamily="2" charset="2"/>
              <a:buChar char="q"/>
            </a:pPr>
            <a:endParaRPr lang="fr-FR" sz="1900" b="1" dirty="0">
              <a:ea typeface="+mn-ea"/>
              <a:cs typeface="+mn-cs"/>
            </a:endParaRPr>
          </a:p>
          <a:p>
            <a:pPr marL="0" lvl="1" indent="0" algn="just">
              <a:buClr>
                <a:srgbClr val="99CC00"/>
              </a:buClr>
              <a:buFont typeface="Wingdings" panose="05000000000000000000" pitchFamily="2" charset="2"/>
              <a:buChar char="q"/>
            </a:pPr>
            <a:r>
              <a:rPr lang="fr-FR" sz="1900" b="1" dirty="0">
                <a:ea typeface="+mn-ea"/>
                <a:cs typeface="+mn-cs"/>
              </a:rPr>
              <a:t> </a:t>
            </a:r>
            <a:r>
              <a:rPr lang="fr-FR" sz="1900" b="1" dirty="0" smtClean="0">
                <a:ea typeface="+mn-ea"/>
                <a:cs typeface="+mn-cs"/>
              </a:rPr>
              <a:t>Un mini-site internet dédié accroché à ameli.fr pour donner des informations concrètes et des questions/réponses (exemple ROSP…)  </a:t>
            </a:r>
            <a:endParaRPr lang="fr-FR" sz="1900" b="1" dirty="0">
              <a:ea typeface="+mn-ea"/>
              <a:cs typeface="+mn-cs"/>
            </a:endParaRPr>
          </a:p>
          <a:p>
            <a:pPr algn="just">
              <a:buClr>
                <a:srgbClr val="99CC00"/>
              </a:buClr>
              <a:buFont typeface="Wingdings" panose="05000000000000000000" pitchFamily="2" charset="2"/>
              <a:buChar char="q"/>
            </a:pPr>
            <a:endParaRPr lang="fr-FR" sz="2000" dirty="0" smtClean="0"/>
          </a:p>
          <a:p>
            <a:pPr algn="just">
              <a:buClr>
                <a:srgbClr val="99CC00"/>
              </a:buClr>
              <a:buFont typeface="Wingdings" panose="05000000000000000000" pitchFamily="2" charset="2"/>
              <a:buChar char="q"/>
            </a:pPr>
            <a:endParaRPr lang="fr-FR" sz="2000" b="0" dirty="0"/>
          </a:p>
          <a:p>
            <a:pPr algn="just">
              <a:buClr>
                <a:srgbClr val="99CC00"/>
              </a:buClr>
              <a:buFont typeface="Wingdings" panose="05000000000000000000" pitchFamily="2" charset="2"/>
              <a:buChar char="q"/>
            </a:pPr>
            <a:endParaRPr lang="fr-FR" sz="2000" b="0" dirty="0"/>
          </a:p>
          <a:p>
            <a:pPr algn="just">
              <a:buClr>
                <a:srgbClr val="99CC00"/>
              </a:buClr>
              <a:buFont typeface="Wingdings" panose="05000000000000000000" pitchFamily="2" charset="2"/>
              <a:buChar char="q"/>
            </a:pPr>
            <a:endParaRPr lang="fr-FR" sz="2000" b="0" dirty="0"/>
          </a:p>
          <a:p>
            <a:pPr marL="0" indent="0" algn="just">
              <a:buClr>
                <a:srgbClr val="99CC00"/>
              </a:buClr>
              <a:buNone/>
            </a:pPr>
            <a:endParaRPr lang="fr-FR" sz="2000" dirty="0" smtClean="0"/>
          </a:p>
          <a:p>
            <a:pPr marL="0" indent="0" algn="just">
              <a:buClr>
                <a:srgbClr val="99CC00"/>
              </a:buClr>
              <a:buNone/>
            </a:pPr>
            <a:endParaRPr lang="fr-FR" sz="2000" dirty="0" smtClean="0"/>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chemeClr val="accent2"/>
                </a:solidFill>
              </a:rPr>
              <a:pPr algn="ctr">
                <a:defRPr/>
              </a:pPr>
              <a:t>37</a:t>
            </a:fld>
            <a:endParaRPr lang="fr-FR" dirty="0">
              <a:solidFill>
                <a:schemeClr val="accent2"/>
              </a:solidFill>
            </a:endParaRPr>
          </a:p>
        </p:txBody>
      </p:sp>
    </p:spTree>
    <p:extLst>
      <p:ext uri="{BB962C8B-B14F-4D97-AF65-F5344CB8AC3E}">
        <p14:creationId xmlns:p14="http://schemas.microsoft.com/office/powerpoint/2010/main" val="11094117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476672"/>
          </a:xfrm>
        </p:spPr>
        <p:txBody>
          <a:bodyPr/>
          <a:lstStyle/>
          <a:p>
            <a:r>
              <a:rPr lang="fr-FR" sz="2400" dirty="0" smtClean="0">
                <a:effectLst>
                  <a:outerShdw blurRad="38100" dist="38100" dir="2700000" algn="tl">
                    <a:srgbClr val="000000">
                      <a:alpha val="43137"/>
                    </a:srgbClr>
                  </a:outerShdw>
                </a:effectLst>
              </a:rPr>
              <a:t>La </a:t>
            </a:r>
            <a:r>
              <a:rPr lang="fr-FR" sz="2400" dirty="0">
                <a:effectLst>
                  <a:outerShdw blurRad="38100" dist="38100" dir="2700000" algn="tl">
                    <a:srgbClr val="000000">
                      <a:alpha val="43137"/>
                    </a:srgbClr>
                  </a:outerShdw>
                </a:effectLst>
              </a:rPr>
              <a:t>campagne</a:t>
            </a:r>
            <a:r>
              <a:rPr lang="fr-FR" sz="2400" dirty="0" smtClean="0">
                <a:effectLst>
                  <a:outerShdw blurRad="38100" dist="38100" dir="2700000" algn="tl">
                    <a:srgbClr val="000000">
                      <a:alpha val="43137"/>
                    </a:srgbClr>
                  </a:outerShdw>
                </a:effectLst>
              </a:rPr>
              <a:t> d’accompagnement (auprès des généralistes) </a:t>
            </a:r>
            <a:endParaRPr lang="fr-FR" sz="24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5558" y="332656"/>
            <a:ext cx="8856984" cy="5976664"/>
          </a:xfrm>
        </p:spPr>
        <p:txBody>
          <a:bodyPr/>
          <a:lstStyle/>
          <a:p>
            <a:pPr marL="0" indent="0" algn="just">
              <a:buClr>
                <a:srgbClr val="99CC00"/>
              </a:buClr>
              <a:buNone/>
            </a:pPr>
            <a:endParaRPr lang="fr-FR" sz="1800" b="0" dirty="0" smtClean="0"/>
          </a:p>
          <a:p>
            <a:pPr marL="0" indent="0" algn="just">
              <a:buClr>
                <a:srgbClr val="99CC00"/>
              </a:buClr>
              <a:buNone/>
            </a:pPr>
            <a:endParaRPr lang="fr-FR" sz="1800" dirty="0" smtClean="0"/>
          </a:p>
          <a:p>
            <a:pPr algn="just">
              <a:buClr>
                <a:srgbClr val="99CC00"/>
              </a:buClr>
              <a:buFont typeface="Wingdings" panose="05000000000000000000" pitchFamily="2" charset="2"/>
              <a:buChar char="q"/>
            </a:pPr>
            <a:r>
              <a:rPr lang="fr-FR" sz="1800" dirty="0" smtClean="0"/>
              <a:t>La présentation de la nouvelle convention fera l’objet de visites DAM spécifiques chez les généralistes (dernier trimestre 2016)</a:t>
            </a:r>
          </a:p>
          <a:p>
            <a:pPr marL="0" indent="0" algn="just">
              <a:buClr>
                <a:srgbClr val="99CC00"/>
              </a:buClr>
              <a:buNone/>
            </a:pPr>
            <a:endParaRPr lang="fr-FR" sz="500" dirty="0" smtClean="0"/>
          </a:p>
          <a:p>
            <a:pPr marL="0" indent="0" algn="just">
              <a:buClr>
                <a:srgbClr val="99CC00"/>
              </a:buClr>
              <a:buNone/>
            </a:pPr>
            <a:endParaRPr lang="fr-FR" sz="500" dirty="0" smtClean="0"/>
          </a:p>
          <a:p>
            <a:pPr lvl="1" algn="just">
              <a:buClr>
                <a:srgbClr val="99CC00"/>
              </a:buClr>
              <a:buFont typeface="Wingdings" panose="05000000000000000000" pitchFamily="2" charset="2"/>
              <a:buChar char="ü"/>
            </a:pPr>
            <a:r>
              <a:rPr lang="fr-FR" dirty="0" smtClean="0"/>
              <a:t>Présentation des grand axes de la convention (sur la base des documents présentés supra) </a:t>
            </a:r>
          </a:p>
          <a:p>
            <a:pPr marL="496888" lvl="1" indent="0" algn="just">
              <a:buClr>
                <a:srgbClr val="99CC00"/>
              </a:buClr>
              <a:buNone/>
            </a:pPr>
            <a:endParaRPr lang="fr-FR" sz="500" dirty="0" smtClean="0"/>
          </a:p>
          <a:p>
            <a:pPr lvl="1" algn="just">
              <a:buClr>
                <a:srgbClr val="99CC00"/>
              </a:buClr>
              <a:buFont typeface="Wingdings" panose="05000000000000000000" pitchFamily="2" charset="2"/>
              <a:buChar char="ü"/>
            </a:pPr>
            <a:r>
              <a:rPr lang="fr-FR" dirty="0" smtClean="0"/>
              <a:t>Zoom sur la ROSP et le forfait structure </a:t>
            </a:r>
          </a:p>
          <a:p>
            <a:pPr marL="496888" lvl="1" indent="0" algn="just">
              <a:buClr>
                <a:srgbClr val="99CC00"/>
              </a:buClr>
              <a:buNone/>
            </a:pPr>
            <a:endParaRPr lang="fr-FR" sz="500" dirty="0" smtClean="0"/>
          </a:p>
          <a:p>
            <a:pPr lvl="1" algn="just">
              <a:buClr>
                <a:srgbClr val="99CC00"/>
              </a:buClr>
              <a:buFont typeface="Wingdings" panose="05000000000000000000" pitchFamily="2" charset="2"/>
              <a:buChar char="ü"/>
            </a:pPr>
            <a:r>
              <a:rPr lang="fr-FR" dirty="0" smtClean="0"/>
              <a:t>Message sur les indicateurs de maitrise médicalisée adossés aux nouveaux indicateurs de la ROSP : notamment biologie avec un thème secondaire sur le tabac (lié au nouvel indicateur ROSP et la mise en ligne du e coaching et du mois de novembre « moi() sans tabac »)</a:t>
            </a:r>
          </a:p>
          <a:p>
            <a:pPr marL="496888" lvl="1" indent="0" algn="just">
              <a:buClr>
                <a:srgbClr val="99CC00"/>
              </a:buClr>
              <a:buNone/>
            </a:pPr>
            <a:endParaRPr lang="fr-FR" sz="500" dirty="0" smtClean="0"/>
          </a:p>
          <a:p>
            <a:pPr lvl="1" algn="just">
              <a:buClr>
                <a:srgbClr val="99CC00"/>
              </a:buClr>
              <a:buFont typeface="Wingdings" panose="05000000000000000000" pitchFamily="2" charset="2"/>
              <a:buChar char="ü"/>
            </a:pPr>
            <a:r>
              <a:rPr lang="fr-FR" dirty="0"/>
              <a:t>focus sur les dispositifs démographiques dans les zones concernées notamment auprès des </a:t>
            </a:r>
            <a:r>
              <a:rPr lang="fr-FR" dirty="0" smtClean="0"/>
              <a:t>MSP pour le contrat de solidarité territoriale </a:t>
            </a:r>
          </a:p>
          <a:p>
            <a:pPr lvl="1" algn="just">
              <a:buClr>
                <a:srgbClr val="99CC00"/>
              </a:buClr>
              <a:buFont typeface="Wingdings" panose="05000000000000000000" pitchFamily="2" charset="2"/>
              <a:buChar char="ü"/>
            </a:pPr>
            <a:endParaRPr lang="fr-FR" sz="500" dirty="0" smtClean="0"/>
          </a:p>
          <a:p>
            <a:pPr lvl="1" algn="just">
              <a:buClr>
                <a:srgbClr val="99CC00"/>
              </a:buClr>
              <a:buFont typeface="Wingdings" panose="05000000000000000000" pitchFamily="2" charset="2"/>
              <a:buChar char="ü"/>
            </a:pPr>
            <a:r>
              <a:rPr lang="fr-FR" b="1" dirty="0" smtClean="0"/>
              <a:t>Présentation des outils lors de l’amphi DAM/PC du 13 octobre 2016 </a:t>
            </a:r>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chemeClr val="accent2"/>
                </a:solidFill>
              </a:rPr>
              <a:pPr algn="ctr">
                <a:defRPr/>
              </a:pPr>
              <a:t>38</a:t>
            </a:fld>
            <a:endParaRPr lang="fr-FR" dirty="0">
              <a:solidFill>
                <a:schemeClr val="accent2"/>
              </a:solidFill>
            </a:endParaRPr>
          </a:p>
        </p:txBody>
      </p:sp>
    </p:spTree>
    <p:extLst>
      <p:ext uri="{BB962C8B-B14F-4D97-AF65-F5344CB8AC3E}">
        <p14:creationId xmlns:p14="http://schemas.microsoft.com/office/powerpoint/2010/main" val="19567575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764704"/>
            <a:ext cx="8856984" cy="5544616"/>
          </a:xfrm>
        </p:spPr>
        <p:txBody>
          <a:bodyPr/>
          <a:lstStyle/>
          <a:p>
            <a:pPr marL="0" lvl="1" indent="0" algn="just">
              <a:buClr>
                <a:srgbClr val="99CC00"/>
              </a:buClr>
              <a:buNone/>
            </a:pPr>
            <a:endParaRPr lang="fr-FR" sz="2000" b="1" dirty="0"/>
          </a:p>
          <a:p>
            <a:pPr algn="just"/>
            <a:r>
              <a:rPr lang="fr-FR" sz="1600" dirty="0"/>
              <a:t>Novembre 2016 : </a:t>
            </a:r>
            <a:r>
              <a:rPr lang="fr-FR" sz="1600" b="0" dirty="0"/>
              <a:t>envoi d’un courrier à tous les médecins adhérant au CAS (joints au courrier </a:t>
            </a:r>
            <a:r>
              <a:rPr lang="fr-FR" sz="1600" b="0" dirty="0" smtClean="0"/>
              <a:t>: les </a:t>
            </a:r>
            <a:r>
              <a:rPr lang="fr-FR" sz="1600" b="0" dirty="0"/>
              <a:t>supports de communication avec la présentation de l’OPTAM et OPTAM CO). </a:t>
            </a:r>
          </a:p>
          <a:p>
            <a:pPr marL="266700" indent="0" algn="just">
              <a:buNone/>
            </a:pPr>
            <a:r>
              <a:rPr lang="fr-FR" sz="1600" b="0" dirty="0"/>
              <a:t>Le courrier précisera qu’une continuité est assurée entre le CAS et les OPTAM : maintien du CAS dans l’attente de la visite des DAM et mention que l’OPTAM et </a:t>
            </a:r>
            <a:r>
              <a:rPr lang="fr-FR" sz="1600" b="0" dirty="0" smtClean="0"/>
              <a:t>l’OPTAM CO </a:t>
            </a:r>
            <a:r>
              <a:rPr lang="fr-FR" sz="1600" b="0" dirty="0"/>
              <a:t>auront bien une date d’effet à début janvier 2017, pour les signataires du CAS, quelle que soit leur date de signature effective. </a:t>
            </a:r>
            <a:endParaRPr lang="fr-FR" sz="1600" b="0" dirty="0" smtClean="0"/>
          </a:p>
          <a:p>
            <a:pPr marL="266700" indent="0" algn="just">
              <a:buNone/>
            </a:pPr>
            <a:endParaRPr lang="fr-FR" sz="1600" b="0" dirty="0"/>
          </a:p>
          <a:p>
            <a:pPr lvl="0"/>
            <a:r>
              <a:rPr lang="fr-FR" sz="1600" dirty="0"/>
              <a:t>Visites à programmer dès novembre </a:t>
            </a:r>
            <a:r>
              <a:rPr lang="fr-FR" sz="1600" dirty="0" smtClean="0"/>
              <a:t>2016 </a:t>
            </a:r>
            <a:r>
              <a:rPr lang="fr-FR" sz="1600" b="0" dirty="0" smtClean="0"/>
              <a:t>compte </a:t>
            </a:r>
            <a:r>
              <a:rPr lang="fr-FR" sz="1600" b="0" dirty="0"/>
              <a:t>tenu des délais d’attente pour avoir un RV chez les médecins concernés) pour présenter les nouveaux engagements et </a:t>
            </a:r>
            <a:r>
              <a:rPr lang="fr-FR" sz="1600" b="0" dirty="0" smtClean="0"/>
              <a:t>l’option dès mars 2017 </a:t>
            </a:r>
          </a:p>
          <a:p>
            <a:pPr marL="0" lvl="0" indent="0">
              <a:buNone/>
            </a:pPr>
            <a:r>
              <a:rPr lang="fr-FR" sz="1600" dirty="0" smtClean="0"/>
              <a:t> </a:t>
            </a:r>
          </a:p>
          <a:p>
            <a:pPr lvl="0"/>
            <a:r>
              <a:rPr lang="fr-FR" sz="1600" dirty="0" smtClean="0"/>
              <a:t>Mars 2017</a:t>
            </a:r>
            <a:r>
              <a:rPr lang="fr-FR" sz="1600" dirty="0"/>
              <a:t> </a:t>
            </a:r>
            <a:r>
              <a:rPr lang="fr-FR" sz="1600" dirty="0" smtClean="0"/>
              <a:t>: </a:t>
            </a:r>
            <a:r>
              <a:rPr lang="fr-FR" sz="1600" b="0" dirty="0" smtClean="0"/>
              <a:t>démarrage de la campagne </a:t>
            </a:r>
            <a:r>
              <a:rPr lang="fr-FR" sz="1600" b="0" dirty="0"/>
              <a:t>d’adhésion à OPTAM –OPTAM CO </a:t>
            </a:r>
            <a:r>
              <a:rPr lang="fr-FR" sz="1600" b="0" dirty="0" smtClean="0"/>
              <a:t>avec présentation des nouveaux taux d’engagement - en  priorité auprès des adhérents au CAS puis promotion vers les éligibles à</a:t>
            </a:r>
            <a:r>
              <a:rPr lang="fr-FR" sz="1600" b="0" dirty="0"/>
              <a:t> l’OPTAM et l’OPTAM CO </a:t>
            </a:r>
            <a:r>
              <a:rPr lang="fr-FR" sz="1600" b="0" dirty="0" smtClean="0"/>
              <a:t>n’ayant pas adhéré au CAS auparavant </a:t>
            </a:r>
            <a:endParaRPr lang="fr-FR" sz="1600" b="0" dirty="0"/>
          </a:p>
          <a:p>
            <a:pPr marL="342900" lvl="1" indent="-342900" algn="just">
              <a:buClr>
                <a:srgbClr val="99CC00"/>
              </a:buClr>
              <a:buFont typeface="Wingdings" panose="05000000000000000000" pitchFamily="2" charset="2"/>
              <a:buChar char="q"/>
            </a:pPr>
            <a:endParaRPr lang="fr-FR" sz="1600" dirty="0" smtClean="0">
              <a:ea typeface="+mn-ea"/>
              <a:cs typeface="+mn-cs"/>
            </a:endParaRPr>
          </a:p>
          <a:p>
            <a:pPr marL="342900" lvl="1" indent="-342900" algn="just">
              <a:buClr>
                <a:srgbClr val="99CC00"/>
              </a:buClr>
              <a:buFont typeface="Wingdings" panose="05000000000000000000" pitchFamily="2" charset="2"/>
              <a:buChar char="q"/>
            </a:pPr>
            <a:endParaRPr lang="fr-FR" sz="1600" dirty="0">
              <a:ea typeface="+mn-ea"/>
              <a:cs typeface="+mn-cs"/>
            </a:endParaRPr>
          </a:p>
          <a:p>
            <a:pPr marL="0" indent="-415925" algn="just">
              <a:buClr>
                <a:srgbClr val="99CC00"/>
              </a:buClr>
              <a:buFont typeface="Wingdings" panose="05000000000000000000" pitchFamily="2" charset="2"/>
              <a:buChar char="q"/>
            </a:pPr>
            <a:r>
              <a:rPr lang="fr-FR" sz="1900" dirty="0"/>
              <a:t>Les adhésions au CAS restent possibles </a:t>
            </a:r>
            <a:r>
              <a:rPr lang="fr-FR" dirty="0" smtClean="0"/>
              <a:t>jusqu'à la fin 2016 </a:t>
            </a:r>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chemeClr val="accent2"/>
                </a:solidFill>
              </a:rPr>
              <a:pPr algn="ctr">
                <a:defRPr/>
              </a:pPr>
              <a:t>39</a:t>
            </a:fld>
            <a:endParaRPr lang="fr-FR" dirty="0">
              <a:solidFill>
                <a:schemeClr val="accent2"/>
              </a:solidFill>
            </a:endParaRPr>
          </a:p>
        </p:txBody>
      </p:sp>
      <p:sp>
        <p:nvSpPr>
          <p:cNvPr id="6" name="Titre 1"/>
          <p:cNvSpPr>
            <a:spLocks noGrp="1"/>
          </p:cNvSpPr>
          <p:nvPr>
            <p:ph type="title"/>
          </p:nvPr>
        </p:nvSpPr>
        <p:spPr/>
        <p:txBody>
          <a:bodyPr/>
          <a:lstStyle/>
          <a:p>
            <a:r>
              <a:rPr lang="fr-FR" sz="2400" dirty="0" smtClean="0">
                <a:effectLst>
                  <a:outerShdw blurRad="38100" dist="38100" dir="2700000" algn="tl">
                    <a:srgbClr val="000000">
                      <a:alpha val="43137"/>
                    </a:srgbClr>
                  </a:outerShdw>
                </a:effectLst>
              </a:rPr>
              <a:t>La </a:t>
            </a:r>
            <a:r>
              <a:rPr lang="fr-FR" sz="2400" dirty="0">
                <a:effectLst>
                  <a:outerShdw blurRad="38100" dist="38100" dir="2700000" algn="tl">
                    <a:srgbClr val="000000">
                      <a:alpha val="43137"/>
                    </a:srgbClr>
                  </a:outerShdw>
                </a:effectLst>
              </a:rPr>
              <a:t>campagne</a:t>
            </a:r>
            <a:r>
              <a:rPr lang="fr-FR" sz="2400" dirty="0" smtClean="0">
                <a:effectLst>
                  <a:outerShdw blurRad="38100" dist="38100" dir="2700000" algn="tl">
                    <a:srgbClr val="000000">
                      <a:alpha val="43137"/>
                    </a:srgbClr>
                  </a:outerShdw>
                </a:effectLst>
              </a:rPr>
              <a:t> d’accompagnement </a:t>
            </a:r>
            <a:br>
              <a:rPr lang="fr-FR" sz="2400" dirty="0" smtClean="0">
                <a:effectLst>
                  <a:outerShdw blurRad="38100" dist="38100" dir="2700000" algn="tl">
                    <a:srgbClr val="000000">
                      <a:alpha val="43137"/>
                    </a:srgbClr>
                  </a:outerShdw>
                </a:effectLst>
              </a:rPr>
            </a:br>
            <a:r>
              <a:rPr lang="fr-FR" sz="2400" dirty="0" smtClean="0">
                <a:effectLst>
                  <a:outerShdw blurRad="38100" dist="38100" dir="2700000" algn="tl">
                    <a:srgbClr val="000000">
                      <a:alpha val="43137"/>
                    </a:srgbClr>
                  </a:outerShdw>
                </a:effectLst>
              </a:rPr>
              <a:t>(auprès des autres spécialistes )</a:t>
            </a:r>
            <a:endParaRPr lang="fr-F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3089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6242"/>
            <a:ext cx="9252520" cy="476672"/>
          </a:xfrm>
        </p:spPr>
        <p:txBody>
          <a:bodyPr/>
          <a:lstStyle/>
          <a:p>
            <a:r>
              <a:rPr lang="fr-FR" sz="2300" dirty="0" smtClean="0">
                <a:effectLst>
                  <a:outerShdw blurRad="38100" dist="38100" dir="2700000" algn="tl">
                    <a:srgbClr val="000000">
                      <a:alpha val="43137"/>
                    </a:srgbClr>
                  </a:outerShdw>
                </a:effectLst>
              </a:rPr>
              <a:t>La nouvelle convention :  un travail important de </a:t>
            </a:r>
            <a:r>
              <a:rPr lang="fr-FR" sz="2300" dirty="0" err="1" smtClean="0">
                <a:effectLst>
                  <a:outerShdw blurRad="38100" dist="38100" dir="2700000" algn="tl">
                    <a:srgbClr val="000000">
                      <a:alpha val="43137"/>
                    </a:srgbClr>
                  </a:outerShdw>
                </a:effectLst>
              </a:rPr>
              <a:t>co</a:t>
            </a:r>
            <a:r>
              <a:rPr lang="fr-FR" sz="2300" dirty="0" smtClean="0">
                <a:effectLst>
                  <a:outerShdw blurRad="38100" dist="38100" dir="2700000" algn="tl">
                    <a:srgbClr val="000000">
                      <a:alpha val="43137"/>
                    </a:srgbClr>
                  </a:outerShdw>
                </a:effectLst>
              </a:rPr>
              <a:t>-construction </a:t>
            </a:r>
            <a:endParaRPr lang="fr-FR" sz="23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1942" y="1196752"/>
            <a:ext cx="9036496" cy="4608512"/>
          </a:xfrm>
        </p:spPr>
        <p:txBody>
          <a:bodyPr/>
          <a:lstStyle/>
          <a:p>
            <a:pPr algn="just">
              <a:buClr>
                <a:srgbClr val="99CC00"/>
              </a:buClr>
              <a:buFont typeface="Wingdings" panose="05000000000000000000" pitchFamily="2" charset="2"/>
              <a:buChar char=""/>
            </a:pPr>
            <a:endParaRPr lang="fr-FR" sz="2000" dirty="0" smtClean="0"/>
          </a:p>
          <a:p>
            <a:pPr algn="just">
              <a:buClr>
                <a:srgbClr val="99CC00"/>
              </a:buClr>
              <a:buFont typeface="Wingdings" panose="05000000000000000000" pitchFamily="2" charset="2"/>
              <a:buChar char=""/>
            </a:pPr>
            <a:r>
              <a:rPr lang="fr-FR" sz="2000" dirty="0" smtClean="0"/>
              <a:t>La </a:t>
            </a:r>
            <a:r>
              <a:rPr lang="fr-FR" sz="2000" dirty="0"/>
              <a:t>nouvelle convention médicale a été </a:t>
            </a:r>
            <a:r>
              <a:rPr lang="fr-FR" sz="2000" dirty="0" smtClean="0"/>
              <a:t>signée </a:t>
            </a:r>
            <a:r>
              <a:rPr lang="fr-FR" sz="2000" dirty="0"/>
              <a:t>le 25 août </a:t>
            </a:r>
            <a:r>
              <a:rPr lang="fr-FR" sz="2000" dirty="0" smtClean="0"/>
              <a:t>par MG </a:t>
            </a:r>
            <a:r>
              <a:rPr lang="fr-FR" sz="2000" dirty="0"/>
              <a:t>France, </a:t>
            </a:r>
            <a:r>
              <a:rPr lang="fr-FR" sz="2000" dirty="0" smtClean="0"/>
              <a:t>Le Bloc et </a:t>
            </a:r>
            <a:r>
              <a:rPr lang="fr-FR" sz="2000" dirty="0"/>
              <a:t>la FMF sur la base des orientations </a:t>
            </a:r>
            <a:r>
              <a:rPr lang="fr-FR" sz="2000" dirty="0" smtClean="0"/>
              <a:t>votées </a:t>
            </a:r>
            <a:r>
              <a:rPr lang="fr-FR" sz="2000" dirty="0"/>
              <a:t>au conseil UNCAM du </a:t>
            </a:r>
            <a:r>
              <a:rPr lang="fr-FR" sz="2000" dirty="0" smtClean="0"/>
              <a:t>21/01/2016</a:t>
            </a:r>
          </a:p>
          <a:p>
            <a:pPr algn="just">
              <a:buClr>
                <a:srgbClr val="99CC00"/>
              </a:buClr>
              <a:buFont typeface="Wingdings" panose="05000000000000000000" pitchFamily="2" charset="2"/>
              <a:buChar char=""/>
            </a:pPr>
            <a:endParaRPr lang="fr-FR" sz="2000" i="1" dirty="0"/>
          </a:p>
          <a:p>
            <a:pPr algn="just">
              <a:buClr>
                <a:srgbClr val="99CC00"/>
              </a:buClr>
              <a:buFont typeface="Wingdings" panose="05000000000000000000" pitchFamily="2" charset="2"/>
              <a:buChar char=""/>
            </a:pPr>
            <a:r>
              <a:rPr lang="fr-FR" sz="2000" i="1" dirty="0" smtClean="0"/>
              <a:t>ces 3 s</a:t>
            </a:r>
            <a:r>
              <a:rPr lang="fr-FR" sz="2000" b="0" i="1" dirty="0" smtClean="0"/>
              <a:t>yndicats représentent 52,9% des </a:t>
            </a:r>
            <a:r>
              <a:rPr lang="fr-FR" sz="2000" i="1" dirty="0"/>
              <a:t>suffrages recueillis par les 5 syndicats représentatifs lors des élections aux Unions Régionales </a:t>
            </a:r>
            <a:r>
              <a:rPr lang="fr-FR" sz="2000" b="0" i="1" dirty="0"/>
              <a:t>des </a:t>
            </a:r>
            <a:r>
              <a:rPr lang="fr-FR" sz="2000" b="0" i="1" dirty="0" smtClean="0"/>
              <a:t>Professionnels </a:t>
            </a:r>
            <a:r>
              <a:rPr lang="fr-FR" sz="2000" b="0" i="1" dirty="0"/>
              <a:t>de </a:t>
            </a:r>
            <a:r>
              <a:rPr lang="fr-FR" sz="2000" b="0" i="1" dirty="0" smtClean="0"/>
              <a:t>Santé </a:t>
            </a:r>
            <a:r>
              <a:rPr lang="fr-FR" sz="2000" b="0" i="1" dirty="0"/>
              <a:t>(URPS) du </a:t>
            </a:r>
            <a:r>
              <a:rPr lang="fr-FR" sz="2000" b="0" i="1" dirty="0" smtClean="0"/>
              <a:t>12/10/2015</a:t>
            </a:r>
          </a:p>
          <a:p>
            <a:pPr marL="266700" lvl="1" indent="-266700" algn="just">
              <a:buClr>
                <a:srgbClr val="99CC00"/>
              </a:buClr>
              <a:buFont typeface="Wingdings" panose="05000000000000000000" pitchFamily="2" charset="2"/>
              <a:buChar char=""/>
              <a:tabLst>
                <a:tab pos="266700" algn="l"/>
              </a:tabLst>
            </a:pPr>
            <a:endParaRPr lang="fr-FR" sz="2000" b="1" dirty="0" smtClean="0">
              <a:ea typeface="+mn-ea"/>
              <a:cs typeface="+mn-cs"/>
            </a:endParaRPr>
          </a:p>
          <a:p>
            <a:pPr marL="0" lvl="1" indent="0" algn="just">
              <a:buClr>
                <a:srgbClr val="99CC00"/>
              </a:buClr>
              <a:buNone/>
              <a:tabLst>
                <a:tab pos="266700" algn="l"/>
              </a:tabLst>
            </a:pPr>
            <a:endParaRPr lang="fr-FR" sz="2000" b="1" dirty="0" smtClean="0">
              <a:ea typeface="+mn-ea"/>
              <a:cs typeface="+mn-cs"/>
            </a:endParaRPr>
          </a:p>
          <a:p>
            <a:pPr marL="266700" lvl="1" indent="-266700" algn="just">
              <a:buClr>
                <a:srgbClr val="99CC00"/>
              </a:buClr>
              <a:buFont typeface="Wingdings" panose="05000000000000000000" pitchFamily="2" charset="2"/>
              <a:buChar char=""/>
              <a:tabLst>
                <a:tab pos="266700" algn="l"/>
              </a:tabLst>
            </a:pPr>
            <a:r>
              <a:rPr lang="fr-FR" b="1" dirty="0" smtClean="0">
                <a:ea typeface="+mn-ea"/>
                <a:cs typeface="+mn-cs"/>
              </a:rPr>
              <a:t>L’UNOCAM (16/09)conditionne </a:t>
            </a:r>
            <a:r>
              <a:rPr lang="fr-FR" b="1" dirty="0">
                <a:ea typeface="+mn-ea"/>
                <a:cs typeface="+mn-cs"/>
              </a:rPr>
              <a:t>sa signature à la détermination d’une solution technique sur le cofinancement </a:t>
            </a:r>
            <a:r>
              <a:rPr lang="fr-FR" b="1" dirty="0" smtClean="0">
                <a:ea typeface="+mn-ea"/>
                <a:cs typeface="+mn-cs"/>
              </a:rPr>
              <a:t>AMO/OC du nouveau forfait patientèle</a:t>
            </a:r>
            <a:endParaRPr lang="fr-FR" b="1" dirty="0">
              <a:ea typeface="+mn-ea"/>
              <a:cs typeface="+mn-cs"/>
            </a:endParaRPr>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rgbClr val="333399"/>
                </a:solidFill>
              </a:rPr>
              <a:pPr algn="ctr">
                <a:defRPr/>
              </a:pPr>
              <a:t>4</a:t>
            </a:fld>
            <a:endParaRPr lang="fr-FR" dirty="0">
              <a:solidFill>
                <a:srgbClr val="333399"/>
              </a:solidFill>
            </a:endParaRPr>
          </a:p>
        </p:txBody>
      </p:sp>
    </p:spTree>
    <p:extLst>
      <p:ext uri="{BB962C8B-B14F-4D97-AF65-F5344CB8AC3E}">
        <p14:creationId xmlns:p14="http://schemas.microsoft.com/office/powerpoint/2010/main" val="2588224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0" y="27856"/>
            <a:ext cx="9144000" cy="5928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r>
              <a:rPr lang="fr-FR" altLang="fr-FR" sz="2300" kern="1200" dirty="0" smtClean="0">
                <a:solidFill>
                  <a:srgbClr val="0C419A"/>
                </a:solidFill>
                <a:effectLst>
                  <a:outerShdw blurRad="38100" dist="38100" dir="2700000" algn="tl">
                    <a:srgbClr val="000000">
                      <a:alpha val="43137"/>
                    </a:srgbClr>
                  </a:outerShdw>
                </a:effectLst>
                <a:latin typeface="+mj-lt"/>
                <a:ea typeface="+mj-ea"/>
                <a:cs typeface="+mj-cs"/>
              </a:rPr>
              <a:t>Rappel des orientations adoptées par l’UNCAM </a:t>
            </a:r>
            <a:r>
              <a:rPr lang="fr-FR" altLang="fr-FR" sz="2400" kern="1200" dirty="0" smtClean="0">
                <a:solidFill>
                  <a:srgbClr val="0C419A"/>
                </a:solidFill>
                <a:effectLst>
                  <a:outerShdw blurRad="38100" dist="38100" dir="2700000" algn="tl">
                    <a:srgbClr val="000000">
                      <a:alpha val="43137"/>
                    </a:srgbClr>
                  </a:outerShdw>
                </a:effectLst>
                <a:latin typeface="+mj-lt"/>
                <a:ea typeface="+mj-ea"/>
                <a:cs typeface="+mj-cs"/>
              </a:rPr>
              <a:t/>
            </a:r>
            <a:br>
              <a:rPr lang="fr-FR" altLang="fr-FR" sz="2400" kern="1200" dirty="0" smtClean="0">
                <a:solidFill>
                  <a:srgbClr val="0C419A"/>
                </a:solidFill>
                <a:effectLst>
                  <a:outerShdw blurRad="38100" dist="38100" dir="2700000" algn="tl">
                    <a:srgbClr val="000000">
                      <a:alpha val="43137"/>
                    </a:srgbClr>
                  </a:outerShdw>
                </a:effectLst>
                <a:latin typeface="+mj-lt"/>
                <a:ea typeface="+mj-ea"/>
                <a:cs typeface="+mj-cs"/>
              </a:rPr>
            </a:br>
            <a:r>
              <a:rPr lang="fr-FR" altLang="fr-FR" sz="1600" b="0" kern="1200" dirty="0" smtClean="0">
                <a:solidFill>
                  <a:srgbClr val="0C419A"/>
                </a:solidFill>
                <a:latin typeface="+mj-lt"/>
                <a:ea typeface="+mj-ea"/>
                <a:cs typeface="+mj-cs"/>
              </a:rPr>
              <a:t>(conseil du 21/01/2016)</a:t>
            </a:r>
            <a:endParaRPr lang="fr-FR" altLang="fr-FR" sz="2400" b="0" kern="1200" dirty="0">
              <a:solidFill>
                <a:srgbClr val="0C419A"/>
              </a:solidFill>
              <a:latin typeface="+mj-lt"/>
              <a:ea typeface="+mj-ea"/>
              <a:cs typeface="+mj-cs"/>
            </a:endParaRPr>
          </a:p>
        </p:txBody>
      </p:sp>
      <p:sp>
        <p:nvSpPr>
          <p:cNvPr id="155651" name="Espace réservé du contenu 2"/>
          <p:cNvSpPr>
            <a:spLocks noGrp="1"/>
          </p:cNvSpPr>
          <p:nvPr>
            <p:ph idx="4294967295"/>
          </p:nvPr>
        </p:nvSpPr>
        <p:spPr>
          <a:xfrm>
            <a:off x="0" y="764704"/>
            <a:ext cx="9144000" cy="5256584"/>
          </a:xfrm>
          <a:prstGeom prst="rect">
            <a:avLst/>
          </a:prstGeom>
        </p:spPr>
        <p:txBody>
          <a:bodyPr/>
          <a:lstStyle/>
          <a:p>
            <a:pPr marL="457200" indent="-457200" algn="just">
              <a:spcBef>
                <a:spcPts val="600"/>
              </a:spcBef>
              <a:buFontTx/>
              <a:buAutoNum type="arabicPeriod"/>
            </a:pPr>
            <a:r>
              <a:rPr lang="fr-FR" altLang="fr-FR" sz="1800" dirty="0"/>
              <a:t>Accompagner les médecins dans la mise en place d’organisations améliorant la coordination des interventions des différents acteurs dans la prise en charge des patients </a:t>
            </a:r>
            <a:r>
              <a:rPr lang="fr-FR" altLang="fr-FR" sz="1800" dirty="0" smtClean="0"/>
              <a:t>;</a:t>
            </a:r>
          </a:p>
          <a:p>
            <a:pPr marL="457200" indent="-457200" algn="just">
              <a:spcBef>
                <a:spcPts val="600"/>
              </a:spcBef>
              <a:buFontTx/>
              <a:buAutoNum type="arabicPeriod"/>
            </a:pPr>
            <a:endParaRPr lang="fr-FR" altLang="fr-FR" sz="900" dirty="0" smtClean="0"/>
          </a:p>
          <a:p>
            <a:pPr marL="457200" indent="-457200" algn="just">
              <a:spcBef>
                <a:spcPts val="600"/>
              </a:spcBef>
              <a:buFontTx/>
              <a:buAutoNum type="arabicPeriod"/>
            </a:pPr>
            <a:r>
              <a:rPr lang="fr-FR" altLang="fr-FR" sz="1800" dirty="0" smtClean="0"/>
              <a:t>Faciliter </a:t>
            </a:r>
            <a:r>
              <a:rPr lang="fr-FR" altLang="fr-FR" sz="1800" dirty="0"/>
              <a:t>l’accès aux soins : amélioration des mesures visant à équilibrer la répartition géographique des médecins  et consolidation des dispositifs de maîtrise des dépassements d’honoraires pour un accès facilité aux soins de premier recours et spécialisés</a:t>
            </a:r>
            <a:r>
              <a:rPr lang="fr-FR" altLang="fr-FR" sz="1800" dirty="0" smtClean="0"/>
              <a:t>.</a:t>
            </a:r>
          </a:p>
          <a:p>
            <a:pPr marL="457200" indent="-457200" algn="just">
              <a:spcBef>
                <a:spcPts val="600"/>
              </a:spcBef>
              <a:buFontTx/>
              <a:buNone/>
            </a:pPr>
            <a:endParaRPr lang="fr-FR" altLang="fr-FR" sz="900" dirty="0" smtClean="0"/>
          </a:p>
          <a:p>
            <a:pPr marL="457200" indent="-457200" algn="just">
              <a:spcBef>
                <a:spcPts val="600"/>
              </a:spcBef>
              <a:buFont typeface="+mj-lt"/>
              <a:buAutoNum type="arabicPeriod" startAt="3"/>
            </a:pPr>
            <a:r>
              <a:rPr lang="fr-FR" altLang="fr-FR" sz="1800" dirty="0"/>
              <a:t>Valoriser la qualité des pratiques médicales : </a:t>
            </a:r>
          </a:p>
          <a:p>
            <a:pPr marL="758825" lvl="1" indent="-342900" algn="just" eaLnBrk="0" hangingPunct="0">
              <a:spcBef>
                <a:spcPts val="600"/>
              </a:spcBef>
              <a:buClr>
                <a:srgbClr val="92D050"/>
              </a:buClr>
              <a:buFont typeface="Wingdings" panose="05000000000000000000" pitchFamily="2" charset="2"/>
              <a:buChar char="ü"/>
            </a:pPr>
            <a:r>
              <a:rPr lang="fr-FR" altLang="fr-FR" sz="1700" kern="1200" dirty="0">
                <a:latin typeface="Arial" pitchFamily="34" charset="0"/>
                <a:cs typeface="Arial" pitchFamily="34" charset="0"/>
              </a:rPr>
              <a:t>développer les dispositifs tels que la ROSP</a:t>
            </a:r>
            <a:r>
              <a:rPr lang="fr-FR" altLang="fr-FR" sz="1700" kern="1200" dirty="0" smtClean="0">
                <a:latin typeface="Arial" pitchFamily="34" charset="0"/>
                <a:cs typeface="Arial" pitchFamily="34" charset="0"/>
              </a:rPr>
              <a:t>;</a:t>
            </a:r>
          </a:p>
          <a:p>
            <a:pPr marL="758825" lvl="1" indent="-342900" algn="just" eaLnBrk="0" hangingPunct="0">
              <a:spcBef>
                <a:spcPts val="600"/>
              </a:spcBef>
              <a:buClr>
                <a:srgbClr val="92D050"/>
              </a:buClr>
              <a:buFont typeface="Wingdings" panose="05000000000000000000" pitchFamily="2" charset="2"/>
              <a:buChar char="ü"/>
            </a:pPr>
            <a:r>
              <a:rPr lang="fr-FR" altLang="fr-FR" sz="1700" kern="1200" dirty="0" smtClean="0">
                <a:latin typeface="Arial" pitchFamily="34" charset="0"/>
                <a:cs typeface="Arial" pitchFamily="34" charset="0"/>
              </a:rPr>
              <a:t>valoriser </a:t>
            </a:r>
            <a:r>
              <a:rPr lang="fr-FR" altLang="fr-FR" sz="1700" kern="1200" dirty="0">
                <a:latin typeface="Arial" pitchFamily="34" charset="0"/>
                <a:cs typeface="Arial" pitchFamily="34" charset="0"/>
              </a:rPr>
              <a:t>à leur juste niveau les actes particulièrement utiles</a:t>
            </a:r>
            <a:r>
              <a:rPr lang="fr-FR" altLang="fr-FR" sz="1700" kern="1200" dirty="0" smtClean="0">
                <a:latin typeface="Arial" pitchFamily="34" charset="0"/>
                <a:cs typeface="Arial" pitchFamily="34" charset="0"/>
              </a:rPr>
              <a:t>,</a:t>
            </a:r>
          </a:p>
          <a:p>
            <a:pPr marL="758825" lvl="1" indent="-342900" algn="just" eaLnBrk="0" hangingPunct="0">
              <a:spcBef>
                <a:spcPts val="600"/>
              </a:spcBef>
              <a:buClr>
                <a:srgbClr val="92D050"/>
              </a:buClr>
              <a:buFont typeface="Wingdings" panose="05000000000000000000" pitchFamily="2" charset="2"/>
              <a:buChar char="ü"/>
            </a:pPr>
            <a:r>
              <a:rPr lang="fr-FR" altLang="fr-FR" sz="1700" kern="1200" dirty="0" smtClean="0">
                <a:latin typeface="Arial" pitchFamily="34" charset="0"/>
                <a:cs typeface="Arial" pitchFamily="34" charset="0"/>
              </a:rPr>
              <a:t>conforter </a:t>
            </a:r>
            <a:r>
              <a:rPr lang="fr-FR" altLang="fr-FR" sz="1700" kern="1200" dirty="0">
                <a:latin typeface="Arial" pitchFamily="34" charset="0"/>
                <a:cs typeface="Arial" pitchFamily="34" charset="0"/>
              </a:rPr>
              <a:t>le rôle pivot du médecin traitant dans le suivi des patients (y compris des enfants) et renforcer son articulation avec les interventions des spécialistes de second recours ;</a:t>
            </a:r>
          </a:p>
          <a:p>
            <a:pPr marL="457200" indent="-457200" algn="just">
              <a:spcBef>
                <a:spcPts val="600"/>
              </a:spcBef>
              <a:buFontTx/>
              <a:buAutoNum type="arabicPeriod" startAt="3"/>
            </a:pPr>
            <a:endParaRPr lang="fr-FR" altLang="fr-FR" sz="900" dirty="0" smtClean="0"/>
          </a:p>
          <a:p>
            <a:pPr marL="457200" indent="-457200" algn="just">
              <a:spcBef>
                <a:spcPts val="600"/>
              </a:spcBef>
              <a:buFontTx/>
              <a:buAutoNum type="arabicPeriod" startAt="3"/>
            </a:pPr>
            <a:r>
              <a:rPr lang="fr-FR" altLang="fr-FR" sz="1800" dirty="0" smtClean="0"/>
              <a:t>Renforcer les actions de </a:t>
            </a:r>
            <a:r>
              <a:rPr lang="fr-FR" altLang="fr-FR" sz="1800" b="1" dirty="0" smtClean="0"/>
              <a:t>prévention</a:t>
            </a:r>
            <a:r>
              <a:rPr lang="fr-FR" altLang="fr-FR" sz="1800" dirty="0" smtClean="0"/>
              <a:t>, de dépistage et de promotion de la santé permettant aux patients d’adopter de meilleures habitudes de vie </a:t>
            </a:r>
          </a:p>
          <a:p>
            <a:pPr marL="457200" indent="-457200" algn="just">
              <a:spcBef>
                <a:spcPts val="600"/>
              </a:spcBef>
              <a:buFontTx/>
              <a:buNone/>
            </a:pPr>
            <a:endParaRPr lang="fr-FR" altLang="fr-FR" sz="900" dirty="0" smtClean="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5</a:t>
            </a:fld>
            <a:endParaRPr lang="fr-FR" sz="1200" b="1" dirty="0">
              <a:solidFill>
                <a:schemeClr val="accent2"/>
              </a:solidFill>
            </a:endParaRPr>
          </a:p>
        </p:txBody>
      </p:sp>
    </p:spTree>
    <p:extLst>
      <p:ext uri="{BB962C8B-B14F-4D97-AF65-F5344CB8AC3E}">
        <p14:creationId xmlns:p14="http://schemas.microsoft.com/office/powerpoint/2010/main" val="2601075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107504" y="45442"/>
            <a:ext cx="822960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r>
              <a:rPr lang="fr-FR" altLang="fr-FR" sz="2300" kern="1200" dirty="0" smtClean="0">
                <a:solidFill>
                  <a:srgbClr val="0C419A"/>
                </a:solidFill>
                <a:effectLst>
                  <a:outerShdw blurRad="38100" dist="38100" dir="2700000" algn="tl">
                    <a:srgbClr val="000000">
                      <a:alpha val="43137"/>
                    </a:srgbClr>
                  </a:outerShdw>
                </a:effectLst>
                <a:latin typeface="+mj-lt"/>
                <a:ea typeface="+mj-ea"/>
                <a:cs typeface="+mj-cs"/>
              </a:rPr>
              <a:t>Les priorités de la nouvelle convention médicale</a:t>
            </a:r>
            <a:endParaRPr lang="fr-FR" altLang="fr-FR" sz="23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0" y="620688"/>
            <a:ext cx="9144000" cy="5688632"/>
          </a:xfrm>
          <a:prstGeom prst="rect">
            <a:avLst/>
          </a:prstGeom>
        </p:spPr>
        <p:txBody>
          <a:bodyPr/>
          <a:lstStyle/>
          <a:p>
            <a:pPr marL="0" lvl="1" indent="0" algn="just">
              <a:spcBef>
                <a:spcPts val="600"/>
              </a:spcBef>
              <a:buClr>
                <a:schemeClr val="folHlink"/>
              </a:buClr>
              <a:buSzTx/>
              <a:buNone/>
            </a:pPr>
            <a:endParaRPr lang="fr-FR" altLang="fr-FR" sz="500" b="1" u="sng" dirty="0" smtClean="0"/>
          </a:p>
          <a:p>
            <a:pPr marL="325438" lvl="1" indent="-325438" algn="just">
              <a:spcBef>
                <a:spcPts val="600"/>
              </a:spcBef>
              <a:buClr>
                <a:schemeClr val="folHlink"/>
              </a:buClr>
              <a:buSzTx/>
              <a:buFont typeface="Wingdings" panose="05000000000000000000" pitchFamily="2" charset="2"/>
              <a:buChar char="§"/>
            </a:pPr>
            <a:r>
              <a:rPr lang="fr-FR" altLang="fr-FR" b="1" u="sng" dirty="0" smtClean="0"/>
              <a:t>Un </a:t>
            </a:r>
            <a:r>
              <a:rPr lang="fr-FR" altLang="fr-FR" b="1" u="sng" dirty="0"/>
              <a:t>renforcement de la place du médecin généraliste/ médecin traitant </a:t>
            </a:r>
            <a:r>
              <a:rPr lang="fr-FR" altLang="fr-FR" u="sng" dirty="0"/>
              <a:t>dont le principe est étendu aux enfants de moins de 16 ans </a:t>
            </a:r>
          </a:p>
          <a:p>
            <a:pPr lvl="1" algn="just">
              <a:spcBef>
                <a:spcPts val="600"/>
              </a:spcBef>
              <a:buFont typeface="Wingdings" panose="05000000000000000000" pitchFamily="2" charset="2"/>
              <a:buChar char="§"/>
            </a:pPr>
            <a:r>
              <a:rPr lang="fr-FR" altLang="fr-FR" sz="1600" kern="1200" dirty="0" smtClean="0">
                <a:latin typeface="Arial" pitchFamily="34" charset="0"/>
                <a:cs typeface="Arial" pitchFamily="34" charset="0"/>
              </a:rPr>
              <a:t>Les médecins généralistes concentrent environ 70% des revalorisations </a:t>
            </a:r>
          </a:p>
          <a:p>
            <a:pPr lvl="1" algn="just">
              <a:spcBef>
                <a:spcPts val="600"/>
              </a:spcBef>
              <a:buFont typeface="Wingdings" panose="05000000000000000000" pitchFamily="2" charset="2"/>
              <a:buChar char="§"/>
            </a:pPr>
            <a:r>
              <a:rPr lang="fr-FR" altLang="fr-FR" sz="1600" dirty="0" smtClean="0"/>
              <a:t>Des </a:t>
            </a:r>
            <a:r>
              <a:rPr lang="fr-FR" altLang="fr-FR" sz="1600" b="1" dirty="0"/>
              <a:t>éléments de rémunération plus attractifs et plus lisibles </a:t>
            </a:r>
            <a:r>
              <a:rPr lang="fr-FR" altLang="fr-FR" sz="1600" dirty="0"/>
              <a:t>pour </a:t>
            </a:r>
            <a:r>
              <a:rPr lang="fr-FR" altLang="fr-FR" sz="1600" dirty="0" smtClean="0"/>
              <a:t>tous les </a:t>
            </a:r>
            <a:r>
              <a:rPr lang="fr-FR" altLang="fr-FR" sz="1600" dirty="0"/>
              <a:t>médecins </a:t>
            </a:r>
            <a:r>
              <a:rPr lang="fr-FR" altLang="fr-FR" sz="1600" dirty="0" smtClean="0"/>
              <a:t>libéraux : des hausse </a:t>
            </a:r>
            <a:r>
              <a:rPr lang="fr-FR" altLang="fr-FR" sz="1600" dirty="0"/>
              <a:t>des tarifs de consultation, nouvelles consultations </a:t>
            </a:r>
            <a:r>
              <a:rPr lang="fr-FR" altLang="fr-FR" sz="1600" u="sng" dirty="0"/>
              <a:t>et</a:t>
            </a:r>
            <a:r>
              <a:rPr lang="fr-FR" altLang="fr-FR" sz="1600" dirty="0"/>
              <a:t> des éléments forfaitaires </a:t>
            </a:r>
            <a:r>
              <a:rPr lang="fr-FR" altLang="fr-FR" sz="1600" dirty="0" smtClean="0"/>
              <a:t>simplifiés </a:t>
            </a:r>
          </a:p>
          <a:p>
            <a:pPr marL="496888" lvl="1" indent="0" algn="just">
              <a:spcBef>
                <a:spcPts val="600"/>
              </a:spcBef>
              <a:buNone/>
            </a:pPr>
            <a:endParaRPr lang="fr-FR" altLang="fr-FR" sz="500" dirty="0"/>
          </a:p>
          <a:p>
            <a:pPr algn="just">
              <a:spcBef>
                <a:spcPts val="600"/>
              </a:spcBef>
              <a:buFont typeface="Wingdings" panose="05000000000000000000" pitchFamily="2" charset="2"/>
              <a:buChar char="§"/>
            </a:pPr>
            <a:r>
              <a:rPr lang="fr-FR" altLang="fr-FR" sz="1800" u="sng" dirty="0" smtClean="0"/>
              <a:t>Un meilleur accès aux soins </a:t>
            </a:r>
            <a:r>
              <a:rPr lang="fr-FR" altLang="fr-FR" sz="1800" b="0" u="sng" dirty="0" smtClean="0"/>
              <a:t>avec une incitation financière pour l’installation des médecins en </a:t>
            </a:r>
            <a:r>
              <a:rPr lang="fr-FR" altLang="fr-FR" sz="1800" u="sng" dirty="0" smtClean="0"/>
              <a:t>zone insuffisamment </a:t>
            </a:r>
            <a:r>
              <a:rPr lang="fr-FR" altLang="fr-FR" sz="1800" u="sng" dirty="0"/>
              <a:t>pourvues </a:t>
            </a:r>
            <a:r>
              <a:rPr lang="fr-FR" altLang="fr-FR" sz="1800" b="0" dirty="0"/>
              <a:t>(</a:t>
            </a:r>
            <a:r>
              <a:rPr lang="fr-FR" altLang="fr-FR" sz="1800" b="0" i="1" dirty="0"/>
              <a:t>4 nouveaux contrats remplacent les anciennes options démographie</a:t>
            </a:r>
            <a:r>
              <a:rPr lang="fr-FR" altLang="fr-FR" sz="1800" b="0" dirty="0"/>
              <a:t>) </a:t>
            </a:r>
            <a:r>
              <a:rPr lang="fr-FR" altLang="fr-FR" sz="1800" b="0" dirty="0" smtClean="0"/>
              <a:t>et une rénovation du contrat d’accès aux soins pour </a:t>
            </a:r>
            <a:r>
              <a:rPr lang="fr-FR" altLang="fr-FR" sz="1800" dirty="0" smtClean="0"/>
              <a:t>favoriser la baisse des dépassements </a:t>
            </a:r>
            <a:r>
              <a:rPr lang="fr-FR" altLang="fr-FR" sz="1800" b="0" dirty="0" smtClean="0"/>
              <a:t>(</a:t>
            </a:r>
            <a:r>
              <a:rPr lang="fr-FR" altLang="fr-FR" sz="1800" b="0" i="1" dirty="0" smtClean="0"/>
              <a:t>le CAS devient l’OPTAM et option spécifique aux plateaux techniques lourds</a:t>
            </a:r>
            <a:r>
              <a:rPr lang="fr-FR" altLang="fr-FR" sz="1800" b="0" dirty="0" smtClean="0"/>
              <a:t>)</a:t>
            </a:r>
          </a:p>
          <a:p>
            <a:pPr lvl="1" algn="just">
              <a:spcBef>
                <a:spcPts val="600"/>
              </a:spcBef>
              <a:buFont typeface="Wingdings" panose="05000000000000000000" pitchFamily="2" charset="2"/>
              <a:buChar char="§"/>
            </a:pPr>
            <a:r>
              <a:rPr lang="fr-FR" altLang="fr-FR" sz="1600" dirty="0"/>
              <a:t>94% des </a:t>
            </a:r>
            <a:r>
              <a:rPr lang="fr-FR" altLang="fr-FR" sz="1600" dirty="0" smtClean="0"/>
              <a:t>revalorisations bénéficient au secteur 1 et aux médecins de secteur 2 s’ils s’engagent dans une maîtrise tarifaire ou pratiquent des tarifs opposables   </a:t>
            </a:r>
          </a:p>
          <a:p>
            <a:pPr lvl="1" algn="just">
              <a:spcBef>
                <a:spcPts val="600"/>
              </a:spcBef>
              <a:buFont typeface="Wingdings" panose="05000000000000000000" pitchFamily="2" charset="2"/>
              <a:buChar char="§"/>
            </a:pPr>
            <a:r>
              <a:rPr lang="fr-FR" altLang="fr-FR" sz="1600" dirty="0" smtClean="0"/>
              <a:t>Accès et </a:t>
            </a:r>
            <a:r>
              <a:rPr lang="fr-FR" altLang="fr-FR" sz="1600" b="1" dirty="0" smtClean="0"/>
              <a:t>prise en charge sans délai (sous 48h) des patients </a:t>
            </a:r>
            <a:r>
              <a:rPr lang="fr-FR" altLang="fr-FR" sz="1600" dirty="0" smtClean="0"/>
              <a:t>adressés par le médecin traitant au spécialiste de second recours en ville</a:t>
            </a:r>
          </a:p>
          <a:p>
            <a:pPr marL="496888" lvl="1" indent="0" algn="just">
              <a:spcBef>
                <a:spcPts val="600"/>
              </a:spcBef>
              <a:buNone/>
            </a:pPr>
            <a:endParaRPr lang="fr-FR" altLang="fr-FR" sz="500" dirty="0" smtClean="0"/>
          </a:p>
          <a:p>
            <a:pPr marL="325438" lvl="1" indent="-325438" algn="just">
              <a:spcBef>
                <a:spcPts val="600"/>
              </a:spcBef>
              <a:buClr>
                <a:schemeClr val="folHlink"/>
              </a:buClr>
              <a:buSzTx/>
              <a:buFont typeface="Wingdings" panose="05000000000000000000" pitchFamily="2" charset="2"/>
              <a:buChar char="§"/>
            </a:pPr>
            <a:r>
              <a:rPr lang="fr-FR" altLang="fr-FR" b="1" u="sng" dirty="0"/>
              <a:t>Une rénovation des </a:t>
            </a:r>
            <a:r>
              <a:rPr lang="fr-FR" altLang="fr-FR" b="1" u="sng" dirty="0" smtClean="0"/>
              <a:t>forfaits pour consolider la recherche d’efficience </a:t>
            </a:r>
            <a:r>
              <a:rPr lang="fr-FR" altLang="fr-FR" u="sng" dirty="0" smtClean="0"/>
              <a:t>(</a:t>
            </a:r>
            <a:r>
              <a:rPr lang="fr-FR" altLang="fr-FR" i="1" u="sng" dirty="0" smtClean="0"/>
              <a:t>ROSP</a:t>
            </a:r>
            <a:r>
              <a:rPr lang="fr-FR" altLang="fr-FR" u="sng" dirty="0" smtClean="0"/>
              <a:t>) </a:t>
            </a:r>
            <a:r>
              <a:rPr lang="fr-FR" altLang="fr-FR" b="1" u="sng" dirty="0" smtClean="0"/>
              <a:t>et la structuration de l’offre médicale libérale </a:t>
            </a:r>
            <a:r>
              <a:rPr lang="fr-FR" altLang="fr-FR" dirty="0" smtClean="0"/>
              <a:t>(</a:t>
            </a:r>
            <a:r>
              <a:rPr lang="fr-FR" altLang="fr-FR" i="1" dirty="0" smtClean="0"/>
              <a:t>forfait patientèle et forfait structure</a:t>
            </a:r>
            <a:r>
              <a:rPr lang="fr-FR" altLang="fr-FR" dirty="0" smtClean="0"/>
              <a:t>)</a:t>
            </a:r>
            <a:endParaRPr lang="fr-FR" altLang="fr-FR"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6</a:t>
            </a:fld>
            <a:endParaRPr lang="fr-FR" sz="1200" b="1" dirty="0">
              <a:solidFill>
                <a:schemeClr val="accent2"/>
              </a:solidFill>
            </a:endParaRPr>
          </a:p>
        </p:txBody>
      </p:sp>
    </p:spTree>
    <p:extLst>
      <p:ext uri="{BB962C8B-B14F-4D97-AF65-F5344CB8AC3E}">
        <p14:creationId xmlns:p14="http://schemas.microsoft.com/office/powerpoint/2010/main" val="1704062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144" y="0"/>
            <a:ext cx="9144000" cy="476672"/>
          </a:xfrm>
        </p:spPr>
        <p:txBody>
          <a:bodyPr/>
          <a:lstStyle/>
          <a:p>
            <a:r>
              <a:rPr lang="fr-FR" sz="2400" u="sng" dirty="0" smtClean="0">
                <a:effectLst>
                  <a:outerShdw blurRad="38100" dist="38100" dir="2700000" algn="tl">
                    <a:srgbClr val="000000">
                      <a:alpha val="43137"/>
                    </a:srgbClr>
                  </a:outerShdw>
                </a:effectLst>
              </a:rPr>
              <a:t>Les mesures clés de la nouvelle conventio</a:t>
            </a:r>
            <a:r>
              <a:rPr lang="fr-FR" sz="2400" dirty="0" smtClean="0">
                <a:effectLst>
                  <a:outerShdw blurRad="38100" dist="38100" dir="2700000" algn="tl">
                    <a:srgbClr val="000000">
                      <a:alpha val="43137"/>
                    </a:srgbClr>
                  </a:outerShdw>
                </a:effectLst>
              </a:rPr>
              <a:t>n </a:t>
            </a:r>
            <a:endParaRPr lang="fr-FR" sz="1800" b="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84254" y="722064"/>
            <a:ext cx="8856984" cy="4579143"/>
          </a:xfrm>
        </p:spPr>
        <p:txBody>
          <a:bodyPr/>
          <a:lstStyle/>
          <a:p>
            <a:pPr marL="0" indent="0" algn="just">
              <a:buNone/>
            </a:pPr>
            <a:endParaRPr lang="fr-FR" sz="1800" dirty="0" smtClean="0"/>
          </a:p>
          <a:p>
            <a:pPr marL="723900" lvl="2" indent="-342900" algn="just">
              <a:spcBef>
                <a:spcPts val="1800"/>
              </a:spcBef>
            </a:pPr>
            <a:r>
              <a:rPr lang="fr-FR" b="1" dirty="0" smtClean="0">
                <a:ea typeface="+mn-ea"/>
                <a:cs typeface="+mn-cs"/>
              </a:rPr>
              <a:t>Valoriser </a:t>
            </a:r>
            <a:r>
              <a:rPr lang="fr-FR" b="1" dirty="0">
                <a:ea typeface="+mn-ea"/>
                <a:cs typeface="+mn-cs"/>
              </a:rPr>
              <a:t>les actes en tenant compte de la complexité de certaines prises en </a:t>
            </a:r>
            <a:r>
              <a:rPr lang="fr-FR" b="1" dirty="0" smtClean="0">
                <a:ea typeface="+mn-ea"/>
                <a:cs typeface="+mn-cs"/>
              </a:rPr>
              <a:t>charge </a:t>
            </a:r>
          </a:p>
          <a:p>
            <a:pPr marL="723900" lvl="2" indent="-342900" algn="just">
              <a:spcBef>
                <a:spcPts val="1800"/>
              </a:spcBef>
            </a:pPr>
            <a:r>
              <a:rPr lang="fr-FR" b="1" dirty="0" smtClean="0">
                <a:ea typeface="+mn-ea"/>
                <a:cs typeface="+mn-cs"/>
              </a:rPr>
              <a:t>Favoriser </a:t>
            </a:r>
            <a:r>
              <a:rPr lang="fr-FR" b="1" dirty="0">
                <a:ea typeface="+mn-ea"/>
                <a:cs typeface="+mn-cs"/>
              </a:rPr>
              <a:t>l’accès aux soins, par une meilleure répartition des médecins sur le territoire et par une maitrise des </a:t>
            </a:r>
            <a:r>
              <a:rPr lang="fr-FR" b="1" dirty="0" smtClean="0">
                <a:ea typeface="+mn-ea"/>
                <a:cs typeface="+mn-cs"/>
              </a:rPr>
              <a:t>tarifs</a:t>
            </a:r>
          </a:p>
          <a:p>
            <a:pPr marL="723900" lvl="2" indent="-342900" algn="just">
              <a:spcBef>
                <a:spcPts val="1800"/>
              </a:spcBef>
            </a:pPr>
            <a:r>
              <a:rPr lang="fr-FR" b="1" dirty="0" smtClean="0"/>
              <a:t>Simplifier la rémunération forfaitaire, par la </a:t>
            </a:r>
            <a:r>
              <a:rPr lang="fr-FR" b="1" dirty="0"/>
              <a:t>mise en place de 2 nouveaux forfaits : le forfait patientèle médecin et le forfait </a:t>
            </a:r>
            <a:r>
              <a:rPr lang="fr-FR" b="1" dirty="0" smtClean="0"/>
              <a:t>structure</a:t>
            </a:r>
          </a:p>
          <a:p>
            <a:pPr marL="723900" lvl="2" indent="-342900" algn="just">
              <a:spcBef>
                <a:spcPts val="1800"/>
              </a:spcBef>
            </a:pPr>
            <a:r>
              <a:rPr lang="fr-FR" b="1" dirty="0" smtClean="0"/>
              <a:t>Renforcer</a:t>
            </a:r>
            <a:r>
              <a:rPr lang="fr-FR" b="1" dirty="0"/>
              <a:t>, élargir et actualiser sur le volet efficience la rémunération sur </a:t>
            </a:r>
            <a:r>
              <a:rPr lang="fr-FR" b="1" dirty="0" smtClean="0"/>
              <a:t>objectif </a:t>
            </a:r>
            <a:r>
              <a:rPr lang="fr-FR" b="1" dirty="0"/>
              <a:t>de santé publique (</a:t>
            </a:r>
            <a:r>
              <a:rPr lang="fr-FR" b="1" dirty="0" smtClean="0"/>
              <a:t>ROSP) </a:t>
            </a:r>
            <a:endParaRPr lang="fr-FR" b="1" dirty="0"/>
          </a:p>
          <a:p>
            <a:pPr marL="723900" lvl="2" indent="-342900" algn="just">
              <a:spcBef>
                <a:spcPts val="1800"/>
              </a:spcBef>
            </a:pPr>
            <a:r>
              <a:rPr lang="fr-FR" b="1" dirty="0" smtClean="0"/>
              <a:t>Déployer la télémédecine</a:t>
            </a:r>
          </a:p>
          <a:p>
            <a:pPr marL="723900" lvl="2" indent="-342900" algn="just">
              <a:spcBef>
                <a:spcPts val="1800"/>
              </a:spcBef>
            </a:pPr>
            <a:r>
              <a:rPr lang="fr-FR" b="1" dirty="0" smtClean="0"/>
              <a:t>Adapter certains dispositifs/mesures existants </a:t>
            </a:r>
          </a:p>
          <a:p>
            <a:pPr marL="0" lvl="1" indent="0" algn="just">
              <a:spcBef>
                <a:spcPts val="1800"/>
              </a:spcBef>
              <a:buClr>
                <a:schemeClr val="folHlink"/>
              </a:buClr>
              <a:buNone/>
            </a:pPr>
            <a:endParaRPr lang="fr-FR" sz="2000" b="1" dirty="0" smtClean="0"/>
          </a:p>
        </p:txBody>
      </p:sp>
      <p:sp>
        <p:nvSpPr>
          <p:cNvPr id="5" name="Espace réservé du numéro de diapositive 3"/>
          <p:cNvSpPr txBox="1">
            <a:spLocks/>
          </p:cNvSpPr>
          <p:nvPr/>
        </p:nvSpPr>
        <p:spPr bwMode="auto">
          <a:xfrm>
            <a:off x="4211638" y="6525468"/>
            <a:ext cx="504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anchor="t" anchorCtr="0" compatLnSpc="1">
            <a:prstTxWarp prst="textNoShape">
              <a:avLst/>
            </a:prstTxWarp>
          </a:bodyPr>
          <a:lstStyle>
            <a:defPPr>
              <a:defRPr lang="fr-FR"/>
            </a:defPPr>
            <a:lvl1pPr algn="l" defTabSz="901863" rtl="0" eaLnBrk="1" fontAlgn="base" hangingPunct="1">
              <a:spcBef>
                <a:spcPct val="0"/>
              </a:spcBef>
              <a:spcAft>
                <a:spcPct val="0"/>
              </a:spcAft>
              <a:defRPr sz="1200" b="1" kern="1200">
                <a:solidFill>
                  <a:srgbClr val="4993D7"/>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fld id="{12AB241F-050C-4F60-AAA2-C84E64DCA7AE}" type="slidenum">
              <a:rPr lang="fr-FR" smtClean="0">
                <a:solidFill>
                  <a:srgbClr val="333399"/>
                </a:solidFill>
              </a:rPr>
              <a:pPr algn="ctr">
                <a:defRPr/>
              </a:pPr>
              <a:t>7</a:t>
            </a:fld>
            <a:endParaRPr lang="fr-FR" dirty="0">
              <a:solidFill>
                <a:srgbClr val="333399"/>
              </a:solidFill>
            </a:endParaRPr>
          </a:p>
        </p:txBody>
      </p:sp>
      <p:sp>
        <p:nvSpPr>
          <p:cNvPr id="7" name="Ellipse 6"/>
          <p:cNvSpPr/>
          <p:nvPr>
            <p:custDataLst>
              <p:tags r:id="rId1"/>
            </p:custDataLst>
          </p:nvPr>
        </p:nvSpPr>
        <p:spPr bwMode="auto">
          <a:xfrm>
            <a:off x="2023670" y="1518545"/>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1</a:t>
            </a:r>
          </a:p>
        </p:txBody>
      </p:sp>
      <p:sp>
        <p:nvSpPr>
          <p:cNvPr id="8" name="Ellipse 7"/>
          <p:cNvSpPr/>
          <p:nvPr>
            <p:custDataLst>
              <p:tags r:id="rId2"/>
            </p:custDataLst>
          </p:nvPr>
        </p:nvSpPr>
        <p:spPr bwMode="auto">
          <a:xfrm>
            <a:off x="5726013" y="2300511"/>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500" b="1" kern="0" dirty="0">
                <a:solidFill>
                  <a:srgbClr val="FFC000"/>
                </a:solidFill>
                <a:effectLst>
                  <a:outerShdw blurRad="38100" dist="38100" dir="2700000" algn="tl">
                    <a:srgbClr val="000000">
                      <a:alpha val="43137"/>
                    </a:srgbClr>
                  </a:outerShdw>
                </a:effectLst>
                <a:cs typeface="Arial" panose="020B0604020202020204" pitchFamily="34" charset="0"/>
              </a:rPr>
              <a:t>2</a:t>
            </a:r>
            <a:endPar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0" name="Ellipse 9"/>
          <p:cNvSpPr/>
          <p:nvPr>
            <p:custDataLst>
              <p:tags r:id="rId3"/>
            </p:custDataLst>
          </p:nvPr>
        </p:nvSpPr>
        <p:spPr bwMode="auto">
          <a:xfrm>
            <a:off x="7236296" y="3140968"/>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500" b="1" kern="0" noProof="0" dirty="0">
                <a:solidFill>
                  <a:srgbClr val="FFC000"/>
                </a:solidFill>
                <a:effectLst>
                  <a:outerShdw blurRad="38100" dist="38100" dir="2700000" algn="tl">
                    <a:srgbClr val="000000">
                      <a:alpha val="43137"/>
                    </a:srgbClr>
                  </a:outerShdw>
                </a:effectLst>
                <a:cs typeface="Arial" panose="020B0604020202020204" pitchFamily="34" charset="0"/>
              </a:rPr>
              <a:t>3</a:t>
            </a:r>
            <a:endPar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3" name="Ellipse 12"/>
          <p:cNvSpPr/>
          <p:nvPr>
            <p:custDataLst>
              <p:tags r:id="rId4"/>
            </p:custDataLst>
          </p:nvPr>
        </p:nvSpPr>
        <p:spPr bwMode="auto">
          <a:xfrm>
            <a:off x="4642098" y="3884662"/>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500" b="1" kern="0" dirty="0">
                <a:solidFill>
                  <a:srgbClr val="FFC000"/>
                </a:solidFill>
                <a:effectLst>
                  <a:outerShdw blurRad="38100" dist="38100" dir="2700000" algn="tl">
                    <a:srgbClr val="000000">
                      <a:alpha val="43137"/>
                    </a:srgbClr>
                  </a:outerShdw>
                </a:effectLst>
                <a:cs typeface="Arial" panose="020B0604020202020204" pitchFamily="34" charset="0"/>
              </a:rPr>
              <a:t>4</a:t>
            </a:r>
            <a:endPar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4" name="Ellipse 13"/>
          <p:cNvSpPr/>
          <p:nvPr>
            <p:custDataLst>
              <p:tags r:id="rId5"/>
            </p:custDataLst>
          </p:nvPr>
        </p:nvSpPr>
        <p:spPr bwMode="auto">
          <a:xfrm>
            <a:off x="3804204" y="4307185"/>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500" b="1" kern="0" noProof="0" dirty="0">
                <a:solidFill>
                  <a:srgbClr val="FFC000"/>
                </a:solidFill>
                <a:effectLst>
                  <a:outerShdw blurRad="38100" dist="38100" dir="2700000" algn="tl">
                    <a:srgbClr val="000000">
                      <a:alpha val="43137"/>
                    </a:srgbClr>
                  </a:outerShdw>
                </a:effectLst>
                <a:cs typeface="Arial" panose="020B0604020202020204" pitchFamily="34" charset="0"/>
              </a:rPr>
              <a:t>5</a:t>
            </a:r>
            <a:endPar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15" name="Ellipse 14"/>
          <p:cNvSpPr/>
          <p:nvPr>
            <p:custDataLst>
              <p:tags r:id="rId6"/>
            </p:custDataLst>
          </p:nvPr>
        </p:nvSpPr>
        <p:spPr bwMode="auto">
          <a:xfrm>
            <a:off x="6012160" y="4883993"/>
            <a:ext cx="407434" cy="432048"/>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500" b="1" kern="0" dirty="0">
                <a:solidFill>
                  <a:srgbClr val="FFC000"/>
                </a:solidFill>
                <a:effectLst>
                  <a:outerShdw blurRad="38100" dist="38100" dir="2700000" algn="tl">
                    <a:srgbClr val="000000">
                      <a:alpha val="43137"/>
                    </a:srgbClr>
                  </a:outerShdw>
                </a:effectLst>
                <a:cs typeface="Arial" panose="020B0604020202020204" pitchFamily="34" charset="0"/>
              </a:rPr>
              <a:t>6</a:t>
            </a:r>
            <a:endParaRPr kumimoji="0" lang="fr-FR" sz="15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1444256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62880" y="45442"/>
            <a:ext cx="8481120" cy="503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Les évolutions des consultations : les revalorisations</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179388" y="404664"/>
            <a:ext cx="8734425" cy="4753074"/>
          </a:xfrm>
          <a:prstGeom prst="rect">
            <a:avLst/>
          </a:prstGeom>
        </p:spPr>
        <p:txBody>
          <a:bodyPr/>
          <a:lstStyle/>
          <a:p>
            <a:pPr marL="0" lvl="0" indent="0">
              <a:buNone/>
            </a:pPr>
            <a:endParaRPr lang="fr-FR" sz="1800" b="0" dirty="0" smtClean="0"/>
          </a:p>
          <a:p>
            <a:pPr lvl="0">
              <a:buFont typeface="Wingdings" panose="05000000000000000000" pitchFamily="2" charset="2"/>
              <a:buChar char="§"/>
            </a:pPr>
            <a:r>
              <a:rPr lang="fr-FR" sz="1800" dirty="0" smtClean="0"/>
              <a:t>Une </a:t>
            </a:r>
            <a:r>
              <a:rPr lang="fr-FR" sz="1800" dirty="0"/>
              <a:t>consultation de référence chez le généraliste qui passe à 25 euros </a:t>
            </a:r>
            <a:r>
              <a:rPr lang="fr-FR" sz="1800" dirty="0" smtClean="0"/>
              <a:t>en </a:t>
            </a:r>
            <a:r>
              <a:rPr lang="fr-FR" sz="1800" dirty="0"/>
              <a:t>mai 2017 et à 30 euros chez le spécialiste </a:t>
            </a:r>
            <a:r>
              <a:rPr lang="fr-FR" sz="1800" dirty="0" smtClean="0"/>
              <a:t>en </a:t>
            </a:r>
            <a:r>
              <a:rPr lang="fr-FR" sz="1800" dirty="0"/>
              <a:t>juillet </a:t>
            </a:r>
            <a:r>
              <a:rPr lang="fr-FR" sz="1800" dirty="0" smtClean="0"/>
              <a:t>2017</a:t>
            </a:r>
            <a:r>
              <a:rPr lang="fr-FR" sz="1800" dirty="0"/>
              <a:t>*</a:t>
            </a:r>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8</a:t>
            </a:fld>
            <a:endParaRPr lang="fr-FR" sz="1200" b="1" dirty="0">
              <a:solidFill>
                <a:schemeClr val="accent2"/>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696325390"/>
              </p:ext>
            </p:extLst>
          </p:nvPr>
        </p:nvGraphicFramePr>
        <p:xfrm>
          <a:off x="395536" y="1412777"/>
          <a:ext cx="7992889" cy="4264461"/>
        </p:xfrm>
        <a:graphic>
          <a:graphicData uri="http://schemas.openxmlformats.org/drawingml/2006/table">
            <a:tbl>
              <a:tblPr firstRow="1" firstCol="1" bandRow="1"/>
              <a:tblGrid>
                <a:gridCol w="1558096"/>
                <a:gridCol w="3540815"/>
                <a:gridCol w="1587382"/>
                <a:gridCol w="1306596"/>
              </a:tblGrid>
              <a:tr h="410731">
                <a:tc>
                  <a:txBody>
                    <a:bodyPr/>
                    <a:lstStyle/>
                    <a:p>
                      <a:pPr algn="ctr">
                        <a:spcBef>
                          <a:spcPts val="600"/>
                        </a:spcBef>
                        <a:spcAft>
                          <a:spcPts val="600"/>
                        </a:spcAft>
                      </a:pPr>
                      <a:r>
                        <a:rPr lang="fr-FR" sz="1400" b="1" dirty="0">
                          <a:solidFill>
                            <a:srgbClr val="FFFFFF"/>
                          </a:solidFill>
                          <a:effectLst/>
                          <a:latin typeface="Arial"/>
                          <a:ea typeface="Times New Roman"/>
                          <a:cs typeface="Times New Roman"/>
                        </a:rPr>
                        <a:t>Le prix des consultations</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400" b="1" dirty="0">
                          <a:solidFill>
                            <a:srgbClr val="FFFFFF"/>
                          </a:solidFill>
                          <a:effectLst/>
                          <a:latin typeface="Arial"/>
                          <a:ea typeface="Times New Roman"/>
                          <a:cs typeface="Times New Roman"/>
                        </a:rPr>
                        <a:t>Exemples </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400" b="1" dirty="0">
                          <a:solidFill>
                            <a:srgbClr val="FFFFFF"/>
                          </a:solidFill>
                          <a:effectLst/>
                          <a:latin typeface="Arial"/>
                          <a:ea typeface="Times New Roman"/>
                          <a:cs typeface="Times New Roman"/>
                        </a:rPr>
                        <a:t>Tarifs et calendrier</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c>
                  <a:txBody>
                    <a:bodyPr/>
                    <a:lstStyle/>
                    <a:p>
                      <a:pPr algn="ctr">
                        <a:spcBef>
                          <a:spcPts val="600"/>
                        </a:spcBef>
                        <a:spcAft>
                          <a:spcPts val="600"/>
                        </a:spcAft>
                      </a:pPr>
                      <a:r>
                        <a:rPr lang="fr-FR" sz="1400" b="1">
                          <a:solidFill>
                            <a:srgbClr val="FFFFFF"/>
                          </a:solidFill>
                          <a:effectLst/>
                          <a:latin typeface="Arial"/>
                          <a:ea typeface="Times New Roman"/>
                          <a:cs typeface="Times New Roman"/>
                        </a:rPr>
                        <a:t>Ancien tarif</a:t>
                      </a:r>
                      <a:endParaRPr lang="fr-FR" sz="2400" b="1">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solidFill>
                      <a:srgbClr val="31849B"/>
                    </a:solidFill>
                  </a:tcPr>
                </a:tc>
              </a:tr>
              <a:tr h="1525574">
                <a:tc>
                  <a:txBody>
                    <a:bodyPr/>
                    <a:lstStyle/>
                    <a:p>
                      <a:pPr>
                        <a:spcBef>
                          <a:spcPts val="600"/>
                        </a:spcBef>
                        <a:spcAft>
                          <a:spcPts val="600"/>
                        </a:spcAft>
                      </a:pPr>
                      <a:r>
                        <a:rPr lang="fr-FR" sz="1400" b="1" dirty="0">
                          <a:effectLst/>
                          <a:latin typeface="Arial"/>
                          <a:ea typeface="Times New Roman"/>
                          <a:cs typeface="Times New Roman"/>
                        </a:rPr>
                        <a:t>Consultation de référence </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just">
                        <a:spcBef>
                          <a:spcPts val="600"/>
                        </a:spcBef>
                        <a:spcAft>
                          <a:spcPts val="600"/>
                        </a:spcAft>
                      </a:pPr>
                      <a:r>
                        <a:rPr lang="fr-FR" sz="1400" b="1" dirty="0">
                          <a:solidFill>
                            <a:srgbClr val="31849B"/>
                          </a:solidFill>
                          <a:effectLst/>
                          <a:latin typeface="Arial"/>
                          <a:ea typeface="Times New Roman"/>
                          <a:cs typeface="Times New Roman"/>
                        </a:rPr>
                        <a:t>Prise en charge des maladies courantes de type rhinopharyngite, bronchite, gastroentérite</a:t>
                      </a:r>
                      <a:r>
                        <a:rPr lang="fr-FR" sz="1400" b="1" dirty="0" smtClean="0">
                          <a:solidFill>
                            <a:srgbClr val="31849B"/>
                          </a:solidFill>
                          <a:effectLst/>
                          <a:latin typeface="Arial"/>
                          <a:ea typeface="Times New Roman"/>
                          <a:cs typeface="Times New Roman"/>
                        </a:rPr>
                        <a:t>…</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400" b="1" dirty="0">
                          <a:effectLst/>
                          <a:latin typeface="Arial"/>
                          <a:ea typeface="Times New Roman"/>
                          <a:cs typeface="Times New Roman"/>
                        </a:rPr>
                        <a:t>25 euros </a:t>
                      </a:r>
                      <a:endParaRPr lang="fr-FR" sz="2400" b="1" dirty="0">
                        <a:effectLst/>
                        <a:latin typeface="Palatino"/>
                        <a:ea typeface="Times New Roman"/>
                        <a:cs typeface="Times New Roman"/>
                      </a:endParaRPr>
                    </a:p>
                    <a:p>
                      <a:pPr algn="ctr">
                        <a:spcBef>
                          <a:spcPts val="600"/>
                        </a:spcBef>
                        <a:spcAft>
                          <a:spcPts val="600"/>
                        </a:spcAft>
                      </a:pPr>
                      <a:r>
                        <a:rPr lang="fr-FR" sz="1200" b="1" dirty="0" smtClean="0">
                          <a:effectLst/>
                          <a:latin typeface="Arial"/>
                          <a:ea typeface="Times New Roman"/>
                          <a:cs typeface="Times New Roman"/>
                        </a:rPr>
                        <a:t>(</a:t>
                      </a:r>
                      <a:r>
                        <a:rPr lang="fr-FR" sz="1200" b="1" i="1" dirty="0" smtClean="0">
                          <a:effectLst/>
                          <a:latin typeface="Arial"/>
                          <a:ea typeface="Times New Roman"/>
                          <a:cs typeface="Times New Roman"/>
                        </a:rPr>
                        <a:t>C</a:t>
                      </a:r>
                      <a:r>
                        <a:rPr lang="fr-FR" sz="1200" b="1" i="1" baseline="0" dirty="0" smtClean="0">
                          <a:effectLst/>
                          <a:latin typeface="Arial"/>
                          <a:ea typeface="Times New Roman"/>
                          <a:cs typeface="Times New Roman"/>
                        </a:rPr>
                        <a:t> ou CS </a:t>
                      </a:r>
                      <a:r>
                        <a:rPr lang="fr-FR" sz="1200" b="1" i="1" dirty="0" smtClean="0">
                          <a:effectLst/>
                          <a:latin typeface="Arial"/>
                          <a:ea typeface="Times New Roman"/>
                          <a:cs typeface="Times New Roman"/>
                        </a:rPr>
                        <a:t>=23</a:t>
                      </a:r>
                      <a:r>
                        <a:rPr lang="fr-FR" sz="1200" b="1" i="1" baseline="0" dirty="0" smtClean="0">
                          <a:effectLst/>
                          <a:latin typeface="Arial"/>
                          <a:ea typeface="Times New Roman"/>
                          <a:cs typeface="Times New Roman"/>
                        </a:rPr>
                        <a:t> euros + nouvelle majoration MMG= 2euros) </a:t>
                      </a:r>
                      <a:endParaRPr lang="fr-FR" sz="2000" b="1" i="1" dirty="0">
                        <a:effectLst/>
                        <a:latin typeface="Palatino"/>
                        <a:ea typeface="Times New Roman"/>
                        <a:cs typeface="Times New Roman"/>
                      </a:endParaRPr>
                    </a:p>
                    <a:p>
                      <a:pPr algn="ctr">
                        <a:spcBef>
                          <a:spcPts val="600"/>
                        </a:spcBef>
                        <a:spcAft>
                          <a:spcPts val="600"/>
                        </a:spcAft>
                      </a:pPr>
                      <a:r>
                        <a:rPr lang="fr-FR" sz="1400" b="1" dirty="0">
                          <a:effectLst/>
                          <a:latin typeface="Arial"/>
                          <a:ea typeface="Times New Roman"/>
                          <a:cs typeface="Times New Roman"/>
                        </a:rPr>
                        <a:t> 1</a:t>
                      </a:r>
                      <a:r>
                        <a:rPr lang="fr-FR" sz="1400" b="1" baseline="30000" dirty="0">
                          <a:effectLst/>
                          <a:latin typeface="Arial"/>
                          <a:ea typeface="Times New Roman"/>
                          <a:cs typeface="Times New Roman"/>
                        </a:rPr>
                        <a:t>er</a:t>
                      </a:r>
                      <a:r>
                        <a:rPr lang="fr-FR" sz="1400" b="1" dirty="0">
                          <a:effectLst/>
                          <a:latin typeface="Arial"/>
                          <a:ea typeface="Times New Roman"/>
                          <a:cs typeface="Times New Roman"/>
                        </a:rPr>
                        <a:t> mai 2017</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400" b="1" dirty="0">
                          <a:solidFill>
                            <a:srgbClr val="31849B"/>
                          </a:solidFill>
                          <a:effectLst/>
                          <a:latin typeface="Arial"/>
                          <a:ea typeface="Times New Roman"/>
                          <a:cs typeface="Times New Roman"/>
                        </a:rPr>
                        <a:t>23 euros</a:t>
                      </a:r>
                      <a:endParaRPr lang="fr-FR" sz="2400" b="1" dirty="0">
                        <a:effectLst/>
                        <a:latin typeface="Palatino"/>
                        <a:ea typeface="Times New Roman"/>
                        <a:cs typeface="Times New Roman"/>
                      </a:endParaRPr>
                    </a:p>
                    <a:p>
                      <a:pPr algn="ctr">
                        <a:spcBef>
                          <a:spcPts val="600"/>
                        </a:spcBef>
                        <a:spcAft>
                          <a:spcPts val="600"/>
                        </a:spcAft>
                      </a:pPr>
                      <a:r>
                        <a:rPr lang="fr-FR" sz="1400" b="1" dirty="0">
                          <a:solidFill>
                            <a:srgbClr val="31849B"/>
                          </a:solidFill>
                          <a:effectLst/>
                          <a:latin typeface="Arial"/>
                          <a:ea typeface="Times New Roman"/>
                          <a:cs typeface="Times New Roman"/>
                        </a:rPr>
                        <a:t>(</a:t>
                      </a:r>
                      <a:r>
                        <a:rPr lang="fr-FR" sz="1400" b="1" dirty="0" smtClean="0">
                          <a:solidFill>
                            <a:srgbClr val="31849B"/>
                          </a:solidFill>
                          <a:effectLst/>
                          <a:latin typeface="Arial"/>
                          <a:ea typeface="Times New Roman"/>
                          <a:cs typeface="Times New Roman"/>
                        </a:rPr>
                        <a:t>C/CS)</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r h="2312167">
                <a:tc>
                  <a:txBody>
                    <a:bodyPr/>
                    <a:lstStyle/>
                    <a:p>
                      <a:pPr>
                        <a:spcBef>
                          <a:spcPts val="600"/>
                        </a:spcBef>
                        <a:spcAft>
                          <a:spcPts val="600"/>
                        </a:spcAft>
                      </a:pPr>
                      <a:r>
                        <a:rPr lang="fr-FR" sz="1400" b="1">
                          <a:effectLst/>
                          <a:latin typeface="Arial"/>
                          <a:ea typeface="Times New Roman"/>
                          <a:cs typeface="Times New Roman"/>
                        </a:rPr>
                        <a:t>Consultation coordonnée </a:t>
                      </a:r>
                      <a:endParaRPr lang="fr-FR" sz="2400" b="1">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just">
                        <a:spcBef>
                          <a:spcPts val="600"/>
                        </a:spcBef>
                        <a:spcAft>
                          <a:spcPts val="600"/>
                        </a:spcAft>
                      </a:pPr>
                      <a:r>
                        <a:rPr lang="fr-FR" sz="1400" b="1" dirty="0">
                          <a:solidFill>
                            <a:srgbClr val="31849B"/>
                          </a:solidFill>
                          <a:effectLst/>
                          <a:latin typeface="Arial"/>
                          <a:ea typeface="Times New Roman"/>
                          <a:cs typeface="Times New Roman"/>
                        </a:rPr>
                        <a:t>Prise en charge par un spécialiste d’un patient adressé par son médecin traitant, par exemple un dermatologue pour vérifier un grain de beauté ‘suspect’ ou un rhumatologue pour la prise en charge coordonnée d'un rhumatisme inflammatoire </a:t>
                      </a:r>
                      <a:r>
                        <a:rPr lang="fr-FR" sz="1400" b="1" dirty="0" smtClean="0">
                          <a:solidFill>
                            <a:srgbClr val="31849B"/>
                          </a:solidFill>
                          <a:effectLst/>
                          <a:latin typeface="Arial"/>
                          <a:ea typeface="Times New Roman"/>
                          <a:cs typeface="Times New Roman"/>
                        </a:rPr>
                        <a:t>chronique </a:t>
                      </a:r>
                      <a:r>
                        <a:rPr lang="fr-FR" sz="1400" b="1" baseline="0" dirty="0" smtClean="0">
                          <a:solidFill>
                            <a:srgbClr val="31849B"/>
                          </a:solidFill>
                          <a:effectLst/>
                          <a:latin typeface="Arial"/>
                          <a:ea typeface="Times New Roman"/>
                          <a:cs typeface="Times New Roman"/>
                        </a:rPr>
                        <a:t> -retour d’information vers MT</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400" b="1" dirty="0">
                          <a:effectLst/>
                          <a:latin typeface="Arial"/>
                          <a:ea typeface="Times New Roman"/>
                          <a:cs typeface="Times New Roman"/>
                        </a:rPr>
                        <a:t>30 </a:t>
                      </a:r>
                      <a:r>
                        <a:rPr lang="fr-FR" sz="1400" b="1" dirty="0" smtClean="0">
                          <a:effectLst/>
                          <a:latin typeface="Arial"/>
                          <a:ea typeface="Times New Roman"/>
                          <a:cs typeface="Times New Roman"/>
                        </a:rPr>
                        <a:t>euros</a:t>
                      </a:r>
                    </a:p>
                    <a:p>
                      <a:pPr algn="ctr">
                        <a:spcBef>
                          <a:spcPts val="600"/>
                        </a:spcBef>
                        <a:spcAft>
                          <a:spcPts val="600"/>
                        </a:spcAft>
                      </a:pPr>
                      <a:r>
                        <a:rPr lang="fr-FR" sz="1400" b="1" dirty="0" smtClean="0">
                          <a:effectLst/>
                          <a:latin typeface="Arial"/>
                          <a:ea typeface="Times New Roman"/>
                          <a:cs typeface="Times New Roman"/>
                        </a:rPr>
                        <a:t>C/CS+MPC+MCS</a:t>
                      </a:r>
                      <a:endParaRPr lang="fr-FR" sz="2400" b="1" dirty="0">
                        <a:effectLst/>
                        <a:latin typeface="Palatino"/>
                        <a:ea typeface="Times New Roman"/>
                        <a:cs typeface="Times New Roman"/>
                      </a:endParaRPr>
                    </a:p>
                    <a:p>
                      <a:pPr algn="ctr">
                        <a:spcBef>
                          <a:spcPts val="600"/>
                        </a:spcBef>
                        <a:spcAft>
                          <a:spcPts val="600"/>
                        </a:spcAft>
                      </a:pPr>
                      <a:r>
                        <a:rPr lang="fr-FR" sz="1200" b="1" dirty="0" smtClean="0">
                          <a:effectLst/>
                          <a:latin typeface="Arial"/>
                          <a:ea typeface="Times New Roman"/>
                          <a:cs typeface="Times New Roman"/>
                        </a:rPr>
                        <a:t>(</a:t>
                      </a:r>
                      <a:r>
                        <a:rPr lang="fr-FR" sz="1200" b="1" i="1" dirty="0" smtClean="0">
                          <a:effectLst/>
                          <a:latin typeface="Arial"/>
                          <a:ea typeface="Times New Roman"/>
                          <a:cs typeface="Times New Roman"/>
                        </a:rPr>
                        <a:t>augmentation</a:t>
                      </a:r>
                      <a:r>
                        <a:rPr lang="fr-FR" sz="1200" b="1" i="1" baseline="0" dirty="0" smtClean="0">
                          <a:effectLst/>
                          <a:latin typeface="Arial"/>
                          <a:ea typeface="Times New Roman"/>
                          <a:cs typeface="Times New Roman"/>
                        </a:rPr>
                        <a:t> de la valeur de la majoration de coordination MCS et MCG pour les généralistes) </a:t>
                      </a:r>
                      <a:endParaRPr lang="fr-FR" sz="2000" b="1" i="1" dirty="0">
                        <a:effectLst/>
                        <a:latin typeface="Palatino"/>
                        <a:ea typeface="Times New Roman"/>
                        <a:cs typeface="Times New Roman"/>
                      </a:endParaRPr>
                    </a:p>
                    <a:p>
                      <a:pPr algn="ctr">
                        <a:spcBef>
                          <a:spcPts val="600"/>
                        </a:spcBef>
                        <a:spcAft>
                          <a:spcPts val="600"/>
                        </a:spcAft>
                      </a:pPr>
                      <a:r>
                        <a:rPr lang="fr-FR" sz="1400" b="1" dirty="0">
                          <a:effectLst/>
                          <a:latin typeface="Arial"/>
                          <a:ea typeface="Times New Roman"/>
                          <a:cs typeface="Times New Roman"/>
                        </a:rPr>
                        <a:t>1</a:t>
                      </a:r>
                      <a:r>
                        <a:rPr lang="fr-FR" sz="1400" b="1" baseline="30000" dirty="0">
                          <a:effectLst/>
                          <a:latin typeface="Arial"/>
                          <a:ea typeface="Times New Roman"/>
                          <a:cs typeface="Times New Roman"/>
                        </a:rPr>
                        <a:t>er</a:t>
                      </a:r>
                      <a:r>
                        <a:rPr lang="fr-FR" sz="1400" b="1" dirty="0">
                          <a:effectLst/>
                          <a:latin typeface="Arial"/>
                          <a:ea typeface="Times New Roman"/>
                          <a:cs typeface="Times New Roman"/>
                        </a:rPr>
                        <a:t> juillet 2017</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c>
                  <a:txBody>
                    <a:bodyPr/>
                    <a:lstStyle/>
                    <a:p>
                      <a:pPr algn="ctr">
                        <a:spcBef>
                          <a:spcPts val="600"/>
                        </a:spcBef>
                        <a:spcAft>
                          <a:spcPts val="600"/>
                        </a:spcAft>
                      </a:pPr>
                      <a:r>
                        <a:rPr lang="fr-FR" sz="1400" b="1" dirty="0">
                          <a:solidFill>
                            <a:srgbClr val="31849B"/>
                          </a:solidFill>
                          <a:effectLst/>
                          <a:latin typeface="Arial"/>
                          <a:ea typeface="Times New Roman"/>
                          <a:cs typeface="Times New Roman"/>
                        </a:rPr>
                        <a:t>28 euros</a:t>
                      </a:r>
                      <a:endParaRPr lang="fr-FR" sz="2400" b="1" dirty="0">
                        <a:effectLst/>
                        <a:latin typeface="Palatino"/>
                        <a:ea typeface="Times New Roman"/>
                        <a:cs typeface="Times New Roman"/>
                      </a:endParaRPr>
                    </a:p>
                    <a:p>
                      <a:pPr algn="ctr">
                        <a:spcBef>
                          <a:spcPts val="600"/>
                        </a:spcBef>
                        <a:spcAft>
                          <a:spcPts val="600"/>
                        </a:spcAft>
                      </a:pPr>
                      <a:r>
                        <a:rPr lang="fr-FR" sz="1400" b="1" dirty="0">
                          <a:solidFill>
                            <a:srgbClr val="31849B"/>
                          </a:solidFill>
                          <a:effectLst/>
                          <a:latin typeface="Arial"/>
                          <a:ea typeface="Times New Roman"/>
                          <a:cs typeface="Times New Roman"/>
                        </a:rPr>
                        <a:t>(CS)</a:t>
                      </a:r>
                      <a:endParaRPr lang="fr-FR" sz="2400" b="1" dirty="0">
                        <a:effectLst/>
                        <a:latin typeface="Palatino"/>
                        <a:ea typeface="Times New Roman"/>
                        <a:cs typeface="Times New Roman"/>
                      </a:endParaRPr>
                    </a:p>
                  </a:txBody>
                  <a:tcPr marL="68580" marR="68580" marT="0" marB="0">
                    <a:lnL w="12700" cap="flat" cmpd="sng" algn="ctr">
                      <a:solidFill>
                        <a:srgbClr val="31849B"/>
                      </a:solidFill>
                      <a:prstDash val="solid"/>
                      <a:round/>
                      <a:headEnd type="none" w="med" len="med"/>
                      <a:tailEnd type="none" w="med" len="med"/>
                    </a:lnL>
                    <a:lnR w="12700" cap="flat" cmpd="sng" algn="ctr">
                      <a:solidFill>
                        <a:srgbClr val="31849B"/>
                      </a:solidFill>
                      <a:prstDash val="solid"/>
                      <a:round/>
                      <a:headEnd type="none" w="med" len="med"/>
                      <a:tailEnd type="none" w="med" len="med"/>
                    </a:lnR>
                    <a:lnT w="12700" cap="flat" cmpd="sng" algn="ctr">
                      <a:solidFill>
                        <a:srgbClr val="31849B"/>
                      </a:solidFill>
                      <a:prstDash val="solid"/>
                      <a:round/>
                      <a:headEnd type="none" w="med" len="med"/>
                      <a:tailEnd type="none" w="med" len="med"/>
                    </a:lnT>
                    <a:lnB w="12700" cap="flat" cmpd="sng" algn="ctr">
                      <a:solidFill>
                        <a:srgbClr val="31849B"/>
                      </a:solidFill>
                      <a:prstDash val="solid"/>
                      <a:round/>
                      <a:headEnd type="none" w="med" len="med"/>
                      <a:tailEnd type="none" w="med" len="med"/>
                    </a:lnB>
                  </a:tcPr>
                </a:tc>
              </a:tr>
            </a:tbl>
          </a:graphicData>
        </a:graphic>
      </p:graphicFrame>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1</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
        <p:nvSpPr>
          <p:cNvPr id="5" name="ZoneTexte 4"/>
          <p:cNvSpPr txBox="1"/>
          <p:nvPr/>
        </p:nvSpPr>
        <p:spPr>
          <a:xfrm>
            <a:off x="196280" y="5733256"/>
            <a:ext cx="8424936" cy="646331"/>
          </a:xfrm>
          <a:prstGeom prst="rect">
            <a:avLst/>
          </a:prstGeom>
          <a:noFill/>
        </p:spPr>
        <p:txBody>
          <a:bodyPr wrap="square" rtlCol="0">
            <a:spAutoFit/>
          </a:bodyPr>
          <a:lstStyle/>
          <a:p>
            <a:r>
              <a:rPr lang="fr-FR" sz="1200" dirty="0" smtClean="0">
                <a:solidFill>
                  <a:srgbClr val="0C419A"/>
                </a:solidFill>
                <a:latin typeface="Arial Black" panose="020B0A04020102020204" pitchFamily="34" charset="0"/>
              </a:rPr>
              <a:t>* Ces revalorisations se feront via des majorations réservées uniquement aux médecins de secteur 1 ou adhérant au dispositif de maîtrise des dépassements (OPTAM) et </a:t>
            </a:r>
            <a:r>
              <a:rPr lang="fr-FR" sz="1200" dirty="0">
                <a:solidFill>
                  <a:srgbClr val="0C419A"/>
                </a:solidFill>
                <a:latin typeface="Arial Black" panose="020B0A04020102020204" pitchFamily="34" charset="0"/>
              </a:rPr>
              <a:t>à compter du </a:t>
            </a:r>
            <a:r>
              <a:rPr lang="fr-FR" sz="1200" dirty="0" smtClean="0">
                <a:solidFill>
                  <a:srgbClr val="0C419A"/>
                </a:solidFill>
                <a:latin typeface="Arial Black" panose="020B0A04020102020204" pitchFamily="34" charset="0"/>
              </a:rPr>
              <a:t>01/04/2018 par tous les médecins lorsqu’ils pratiqueront les tarifs opposables</a:t>
            </a:r>
            <a:endParaRPr lang="fr-FR" sz="1200" dirty="0">
              <a:solidFill>
                <a:srgbClr val="0C419A"/>
              </a:solidFill>
              <a:latin typeface="Arial Black" panose="020B0A04020102020204" pitchFamily="34" charset="0"/>
            </a:endParaRPr>
          </a:p>
        </p:txBody>
      </p:sp>
    </p:spTree>
    <p:extLst>
      <p:ext uri="{BB962C8B-B14F-4D97-AF65-F5344CB8AC3E}">
        <p14:creationId xmlns:p14="http://schemas.microsoft.com/office/powerpoint/2010/main" val="1529662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755576" y="45442"/>
            <a:ext cx="8388424" cy="6472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8" tIns="45092" rIns="90178" bIns="45092" numCol="1" rtlCol="0" anchor="ctr" anchorCtr="0" compatLnSpc="1">
            <a:prstTxWarp prst="textNoShape">
              <a:avLst/>
            </a:prstTxWarp>
            <a:noAutofit/>
          </a:bodyPr>
          <a:lstStyle/>
          <a:p>
            <a:pPr algn="l"/>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Les évolutions des consultations :</a:t>
            </a:r>
            <a:r>
              <a:rPr lang="fr-FR" altLang="fr-FR" sz="2000" kern="1200" dirty="0">
                <a:solidFill>
                  <a:srgbClr val="0C419A"/>
                </a:solidFill>
                <a:effectLst>
                  <a:outerShdw blurRad="38100" dist="38100" dir="2700000" algn="tl">
                    <a:srgbClr val="000000">
                      <a:alpha val="43137"/>
                    </a:srgbClr>
                  </a:outerShdw>
                </a:effectLst>
                <a:latin typeface="+mj-lt"/>
                <a:ea typeface="+mj-ea"/>
                <a:cs typeface="+mj-cs"/>
              </a:rPr>
              <a:t> </a:t>
            </a:r>
            <a:r>
              <a:rPr lang="fr-FR" altLang="fr-FR" sz="2000" kern="1200" dirty="0" smtClean="0">
                <a:solidFill>
                  <a:srgbClr val="0C419A"/>
                </a:solidFill>
                <a:effectLst>
                  <a:outerShdw blurRad="38100" dist="38100" dir="2700000" algn="tl">
                    <a:srgbClr val="000000">
                      <a:alpha val="43137"/>
                    </a:srgbClr>
                  </a:outerShdw>
                </a:effectLst>
                <a:latin typeface="+mj-lt"/>
                <a:ea typeface="+mj-ea"/>
                <a:cs typeface="+mj-cs"/>
              </a:rPr>
              <a:t>les autres revalorisations</a:t>
            </a:r>
            <a:endParaRPr lang="fr-FR" altLang="fr-FR" sz="2000" kern="1200" dirty="0">
              <a:solidFill>
                <a:srgbClr val="0C419A"/>
              </a:solidFill>
              <a:effectLst>
                <a:outerShdw blurRad="38100" dist="38100" dir="2700000" algn="tl">
                  <a:srgbClr val="000000">
                    <a:alpha val="43137"/>
                  </a:srgbClr>
                </a:outerShdw>
              </a:effectLst>
              <a:latin typeface="+mj-lt"/>
              <a:ea typeface="+mj-ea"/>
              <a:cs typeface="+mj-cs"/>
            </a:endParaRPr>
          </a:p>
        </p:txBody>
      </p:sp>
      <p:sp>
        <p:nvSpPr>
          <p:cNvPr id="155651" name="Espace réservé du contenu 2"/>
          <p:cNvSpPr>
            <a:spLocks noGrp="1"/>
          </p:cNvSpPr>
          <p:nvPr>
            <p:ph idx="4294967295"/>
          </p:nvPr>
        </p:nvSpPr>
        <p:spPr>
          <a:xfrm>
            <a:off x="251520" y="764704"/>
            <a:ext cx="8734425" cy="5688632"/>
          </a:xfrm>
          <a:prstGeom prst="rect">
            <a:avLst/>
          </a:prstGeom>
        </p:spPr>
        <p:txBody>
          <a:bodyPr/>
          <a:lstStyle/>
          <a:p>
            <a:pPr marL="444500" lvl="1" indent="-285750" algn="just" eaLnBrk="0" hangingPunct="0">
              <a:spcBef>
                <a:spcPts val="1200"/>
              </a:spcBef>
              <a:buClr>
                <a:srgbClr val="92D050"/>
              </a:buClr>
              <a:buFont typeface="Wingdings" panose="05000000000000000000" pitchFamily="2" charset="2"/>
              <a:buChar char="Ø"/>
            </a:pPr>
            <a:r>
              <a:rPr lang="fr-FR" sz="1700" kern="1200" dirty="0" smtClean="0">
                <a:latin typeface="Arial" pitchFamily="34" charset="0"/>
                <a:cs typeface="Arial" pitchFamily="34" charset="0"/>
              </a:rPr>
              <a:t>Consultation </a:t>
            </a:r>
            <a:r>
              <a:rPr lang="fr-FR" sz="1700" kern="1200" dirty="0">
                <a:latin typeface="Arial" pitchFamily="34" charset="0"/>
                <a:cs typeface="Arial" pitchFamily="34" charset="0"/>
              </a:rPr>
              <a:t>psychiatre, neuropsychiatre et neurologue </a:t>
            </a:r>
            <a:r>
              <a:rPr lang="fr-FR" sz="1700" b="1" kern="1200" dirty="0">
                <a:latin typeface="Arial" pitchFamily="34" charset="0"/>
                <a:cs typeface="Arial" pitchFamily="34" charset="0"/>
              </a:rPr>
              <a:t>(CNPSY) </a:t>
            </a:r>
            <a:r>
              <a:rPr lang="fr-FR" sz="1700" kern="1200" dirty="0">
                <a:latin typeface="Arial" pitchFamily="34" charset="0"/>
                <a:cs typeface="Arial" pitchFamily="34" charset="0"/>
              </a:rPr>
              <a:t>revalorisée de 37 à 39 euros au 1er juillet 2017</a:t>
            </a:r>
          </a:p>
          <a:p>
            <a:pPr marL="444500" lvl="1" indent="-285750" algn="just" eaLnBrk="0" hangingPunct="0">
              <a:spcBef>
                <a:spcPts val="1200"/>
              </a:spcBef>
              <a:buClr>
                <a:srgbClr val="92D050"/>
              </a:buClr>
              <a:buFont typeface="Wingdings" panose="05000000000000000000" pitchFamily="2" charset="2"/>
              <a:buChar char="Ø"/>
            </a:pPr>
            <a:r>
              <a:rPr lang="fr-FR" sz="1700" kern="1200" dirty="0" smtClean="0">
                <a:latin typeface="Arial" pitchFamily="34" charset="0"/>
                <a:cs typeface="Arial" pitchFamily="34" charset="0"/>
              </a:rPr>
              <a:t>Consultation </a:t>
            </a:r>
            <a:r>
              <a:rPr lang="fr-FR" sz="1700" kern="1200" dirty="0">
                <a:latin typeface="Arial" pitchFamily="34" charset="0"/>
                <a:cs typeface="Arial" pitchFamily="34" charset="0"/>
              </a:rPr>
              <a:t>spécifique au cabinet par un médecin spécialiste en cardiovasculaire ou en cardiologie et médecine des affections vasculaires </a:t>
            </a:r>
            <a:r>
              <a:rPr lang="fr-FR" sz="1700" b="1" kern="1200" dirty="0">
                <a:latin typeface="Arial" pitchFamily="34" charset="0"/>
                <a:cs typeface="Arial" pitchFamily="34" charset="0"/>
              </a:rPr>
              <a:t>(CSC) </a:t>
            </a:r>
            <a:r>
              <a:rPr lang="fr-FR" sz="1700" kern="1200" dirty="0">
                <a:latin typeface="Arial" pitchFamily="34" charset="0"/>
                <a:cs typeface="Arial" pitchFamily="34" charset="0"/>
              </a:rPr>
              <a:t>revalorisée de 45,73 à 47,73 euros au 1er juillet 2017</a:t>
            </a:r>
            <a:r>
              <a:rPr lang="fr-FR" sz="1700" kern="1200" dirty="0" smtClean="0">
                <a:latin typeface="Arial" pitchFamily="34" charset="0"/>
                <a:cs typeface="Arial" pitchFamily="34" charset="0"/>
              </a:rPr>
              <a:t>.</a:t>
            </a:r>
          </a:p>
          <a:p>
            <a:pPr marL="444500" lvl="1" indent="-285750" algn="just" eaLnBrk="0" hangingPunct="0">
              <a:spcBef>
                <a:spcPts val="1200"/>
              </a:spcBef>
              <a:buClr>
                <a:srgbClr val="92D050"/>
              </a:buClr>
              <a:buFont typeface="Wingdings" panose="05000000000000000000" pitchFamily="2" charset="2"/>
              <a:buChar char="Ø"/>
            </a:pPr>
            <a:r>
              <a:rPr lang="fr-FR" sz="1700" kern="1200" dirty="0" smtClean="0">
                <a:latin typeface="Arial" pitchFamily="34" charset="0"/>
                <a:cs typeface="Arial" pitchFamily="34" charset="0"/>
              </a:rPr>
              <a:t>Et quelques autres majorations revalorisées : MCE,  MTA, MAF, MPF……</a:t>
            </a:r>
            <a:endParaRPr lang="fr-FR" sz="1700" kern="1200" dirty="0">
              <a:latin typeface="Arial" pitchFamily="34" charset="0"/>
              <a:cs typeface="Arial" pitchFamily="34" charset="0"/>
            </a:endParaRPr>
          </a:p>
          <a:p>
            <a:pPr marL="444500" lvl="1" indent="-285750" algn="just" eaLnBrk="0" hangingPunct="0">
              <a:spcBef>
                <a:spcPts val="1200"/>
              </a:spcBef>
              <a:buClr>
                <a:srgbClr val="92D050"/>
              </a:buClr>
              <a:buFont typeface="Wingdings" panose="05000000000000000000" pitchFamily="2" charset="2"/>
              <a:buChar char="Ø"/>
            </a:pPr>
            <a:r>
              <a:rPr lang="fr-FR" sz="1700" b="1" kern="1200" dirty="0" smtClean="0">
                <a:latin typeface="Arial" pitchFamily="34" charset="0"/>
                <a:cs typeface="Arial" pitchFamily="34" charset="0"/>
              </a:rPr>
              <a:t>Avis </a:t>
            </a:r>
            <a:r>
              <a:rPr lang="fr-FR" sz="1700" b="1" kern="1200" dirty="0">
                <a:latin typeface="Arial" pitchFamily="34" charset="0"/>
                <a:cs typeface="Arial" pitchFamily="34" charset="0"/>
              </a:rPr>
              <a:t>ponctuel de consultant </a:t>
            </a:r>
            <a:r>
              <a:rPr lang="fr-FR" sz="1700" kern="1200" dirty="0">
                <a:latin typeface="Arial" pitchFamily="34" charset="0"/>
                <a:cs typeface="Arial" pitchFamily="34" charset="0"/>
              </a:rPr>
              <a:t>(effectué par le médecin spécialiste à la demande du MT-article 18 des dispositions générales de la NGAP  « C2 , C2,5,C3 » :</a:t>
            </a:r>
          </a:p>
          <a:p>
            <a:pPr marL="758825" lvl="1" indent="-342900" algn="just" eaLnBrk="0" hangingPunct="0">
              <a:spcBef>
                <a:spcPts val="600"/>
              </a:spcBef>
              <a:buClr>
                <a:srgbClr val="92D050"/>
              </a:buClr>
              <a:buFont typeface="Wingdings" panose="05000000000000000000" pitchFamily="2" charset="2"/>
              <a:buChar char="ü"/>
            </a:pPr>
            <a:r>
              <a:rPr lang="fr-FR" sz="1700" kern="1200" dirty="0">
                <a:latin typeface="Arial" pitchFamily="34" charset="0"/>
                <a:cs typeface="Arial" pitchFamily="34" charset="0"/>
              </a:rPr>
              <a:t>porté de 46 à 48 euros au 1er octobre 2017 puis 50 € au 1er juin 2018 </a:t>
            </a:r>
          </a:p>
          <a:p>
            <a:pPr marL="758825" lvl="1" indent="-342900" algn="just" eaLnBrk="0" hangingPunct="0">
              <a:spcBef>
                <a:spcPts val="600"/>
              </a:spcBef>
              <a:buClr>
                <a:srgbClr val="92D050"/>
              </a:buClr>
              <a:buFont typeface="Wingdings" panose="05000000000000000000" pitchFamily="2" charset="2"/>
              <a:buChar char="ü"/>
            </a:pPr>
            <a:r>
              <a:rPr lang="fr-FR" sz="1700" kern="1200" dirty="0">
                <a:latin typeface="Arial" pitchFamily="34" charset="0"/>
                <a:cs typeface="Arial" pitchFamily="34" charset="0"/>
              </a:rPr>
              <a:t>pour psychiatre, neuropsychiatre ou neurologue porté de  57,50  à 60 euros au 1er octobre 2017 puis à 62,50 € au 1er juin 2018 </a:t>
            </a:r>
          </a:p>
          <a:p>
            <a:pPr marL="758825" lvl="1" indent="-342900" algn="just" eaLnBrk="0" hangingPunct="0">
              <a:spcBef>
                <a:spcPts val="600"/>
              </a:spcBef>
              <a:buClr>
                <a:srgbClr val="92D050"/>
              </a:buClr>
              <a:buFont typeface="Wingdings" panose="05000000000000000000" pitchFamily="2" charset="2"/>
              <a:buChar char="ü"/>
            </a:pPr>
            <a:r>
              <a:rPr lang="fr-FR" sz="1700" kern="1200" dirty="0">
                <a:latin typeface="Arial" pitchFamily="34" charset="0"/>
                <a:cs typeface="Arial" pitchFamily="34" charset="0"/>
              </a:rPr>
              <a:t>maintenu à 69 euros pour les avis des professeurs </a:t>
            </a:r>
            <a:r>
              <a:rPr lang="fr-FR" sz="1700" kern="1200" dirty="0" smtClean="0">
                <a:latin typeface="Arial" pitchFamily="34" charset="0"/>
                <a:cs typeface="Arial" pitchFamily="34" charset="0"/>
              </a:rPr>
              <a:t>d’universités-praticiens hospitaliers</a:t>
            </a:r>
          </a:p>
          <a:p>
            <a:pPr marL="444500" lvl="1" indent="-285750" algn="just" eaLnBrk="0" hangingPunct="0">
              <a:spcBef>
                <a:spcPts val="600"/>
              </a:spcBef>
              <a:buClr>
                <a:srgbClr val="92D050"/>
              </a:buClr>
              <a:buFont typeface="Wingdings" panose="05000000000000000000" pitchFamily="2" charset="2"/>
              <a:buChar char="Ø"/>
            </a:pPr>
            <a:r>
              <a:rPr lang="fr-FR" sz="1700" b="1" kern="1200" dirty="0" smtClean="0">
                <a:latin typeface="Arial" pitchFamily="34" charset="0"/>
                <a:cs typeface="Arial" pitchFamily="34" charset="0"/>
              </a:rPr>
              <a:t>Revalorisations des tarifs DOM </a:t>
            </a:r>
            <a:r>
              <a:rPr lang="fr-FR" sz="1700" kern="1200" dirty="0" smtClean="0">
                <a:latin typeface="Arial" pitchFamily="34" charset="0"/>
                <a:cs typeface="Arial" pitchFamily="34" charset="0"/>
              </a:rPr>
              <a:t>(alignement des tarifs de Guadeloupe et Martinique sur ceux de la Guyane et la Réunion) au 1</a:t>
            </a:r>
            <a:r>
              <a:rPr lang="fr-FR" sz="1700" kern="1200" baseline="30000" dirty="0" smtClean="0">
                <a:latin typeface="Arial" pitchFamily="34" charset="0"/>
                <a:cs typeface="Arial" pitchFamily="34" charset="0"/>
              </a:rPr>
              <a:t>er</a:t>
            </a:r>
            <a:r>
              <a:rPr lang="fr-FR" sz="1700" kern="1200" dirty="0" smtClean="0">
                <a:latin typeface="Arial" pitchFamily="34" charset="0"/>
                <a:cs typeface="Arial" pitchFamily="34" charset="0"/>
              </a:rPr>
              <a:t> juillet 2017 </a:t>
            </a:r>
          </a:p>
          <a:p>
            <a:pPr marL="701675" lvl="1" indent="-285750" algn="just" eaLnBrk="0" hangingPunct="0">
              <a:spcBef>
                <a:spcPts val="600"/>
              </a:spcBef>
              <a:buClr>
                <a:srgbClr val="92D050"/>
              </a:buClr>
              <a:buFont typeface="Wingdings" panose="05000000000000000000" pitchFamily="2" charset="2"/>
              <a:buChar char="Ø"/>
            </a:pPr>
            <a:endParaRPr lang="fr-FR" sz="1700" kern="1200" dirty="0">
              <a:latin typeface="Arial" pitchFamily="34" charset="0"/>
              <a:cs typeface="Arial" pitchFamily="34" charset="0"/>
            </a:endParaRPr>
          </a:p>
          <a:p>
            <a:pPr marL="758825" lvl="1" indent="-342900" algn="just" eaLnBrk="0" hangingPunct="0">
              <a:spcBef>
                <a:spcPts val="600"/>
              </a:spcBef>
              <a:buClr>
                <a:srgbClr val="92D050"/>
              </a:buClr>
              <a:buFont typeface="Wingdings" panose="05000000000000000000" pitchFamily="2" charset="2"/>
              <a:buChar char="Ø"/>
            </a:pPr>
            <a:endParaRPr lang="fr-FR" sz="1700" b="1" kern="1200" dirty="0">
              <a:latin typeface="Arial" pitchFamily="34" charset="0"/>
              <a:cs typeface="Arial" pitchFamily="34" charset="0"/>
            </a:endParaRPr>
          </a:p>
          <a:p>
            <a:pPr marL="758825" lvl="1" indent="-342900" algn="just" eaLnBrk="0" hangingPunct="0">
              <a:spcBef>
                <a:spcPts val="600"/>
              </a:spcBef>
              <a:buClr>
                <a:srgbClr val="92D050"/>
              </a:buClr>
              <a:buFont typeface="Wingdings" panose="05000000000000000000" pitchFamily="2" charset="2"/>
              <a:buChar char="ü"/>
            </a:pPr>
            <a:endParaRPr lang="fr-FR" sz="1700" kern="1200" dirty="0">
              <a:latin typeface="Arial" pitchFamily="34" charset="0"/>
              <a:cs typeface="Arial" pitchFamily="34" charset="0"/>
            </a:endParaRPr>
          </a:p>
          <a:p>
            <a:pPr lvl="1">
              <a:buFontTx/>
              <a:buChar char="-"/>
            </a:pPr>
            <a:endParaRPr lang="fr-FR" b="1" kern="1200" dirty="0">
              <a:solidFill>
                <a:srgbClr val="31849B"/>
              </a:solidFill>
              <a:ea typeface="Times New Roman"/>
              <a:cs typeface="Times New Roman"/>
            </a:endParaRPr>
          </a:p>
          <a:p>
            <a:pPr lvl="1">
              <a:buFontTx/>
              <a:buChar char="-"/>
            </a:pPr>
            <a:endParaRPr lang="fr-FR" b="1" kern="1200" dirty="0">
              <a:solidFill>
                <a:srgbClr val="31849B"/>
              </a:solidFill>
              <a:latin typeface="Arial"/>
              <a:ea typeface="Times New Roman"/>
              <a:cs typeface="Times New Roman"/>
            </a:endParaRPr>
          </a:p>
          <a:p>
            <a:pPr marL="0" lvl="0" indent="0">
              <a:buNone/>
            </a:pPr>
            <a:endParaRPr lang="fr-FR" sz="1800" b="0" dirty="0"/>
          </a:p>
        </p:txBody>
      </p:sp>
      <p:sp>
        <p:nvSpPr>
          <p:cNvPr id="4" name="Espace réservé du numéro de diapositive 3"/>
          <p:cNvSpPr>
            <a:spLocks noGrp="1"/>
          </p:cNvSpPr>
          <p:nvPr>
            <p:ph type="sldNum" sz="quarter" idx="4294967295"/>
          </p:nvPr>
        </p:nvSpPr>
        <p:spPr>
          <a:xfrm>
            <a:off x="4211638" y="6525468"/>
            <a:ext cx="504825" cy="215900"/>
          </a:xfrm>
          <a:prstGeom prst="rect">
            <a:avLst/>
          </a:prstGeom>
        </p:spPr>
        <p:txBody>
          <a:bodyPr/>
          <a:lstStyle/>
          <a:p>
            <a:pPr algn="ctr">
              <a:defRPr/>
            </a:pPr>
            <a:fld id="{12AB241F-050C-4F60-AAA2-C84E64DCA7AE}" type="slidenum">
              <a:rPr lang="fr-FR" sz="1200" b="1" smtClean="0">
                <a:solidFill>
                  <a:schemeClr val="accent2"/>
                </a:solidFill>
              </a:rPr>
              <a:pPr algn="ctr">
                <a:defRPr/>
              </a:pPr>
              <a:t>9</a:t>
            </a:fld>
            <a:endParaRPr lang="fr-FR" sz="1200" b="1" dirty="0">
              <a:solidFill>
                <a:schemeClr val="accent2"/>
              </a:solidFill>
            </a:endParaRPr>
          </a:p>
        </p:txBody>
      </p:sp>
      <p:sp>
        <p:nvSpPr>
          <p:cNvPr id="9" name="Ellipse 8"/>
          <p:cNvSpPr/>
          <p:nvPr>
            <p:custDataLst>
              <p:tags r:id="rId1"/>
            </p:custDataLst>
          </p:nvPr>
        </p:nvSpPr>
        <p:spPr bwMode="auto">
          <a:xfrm>
            <a:off x="60110" y="20298"/>
            <a:ext cx="540000" cy="540000"/>
          </a:xfrm>
          <a:prstGeom prst="ellipse">
            <a:avLst/>
          </a:prstGeom>
          <a:solidFill>
            <a:srgbClr val="000082"/>
          </a:solidFill>
          <a:ln w="3175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rPr>
              <a:t>1</a:t>
            </a:r>
            <a:endParaRPr kumimoji="0" lang="fr-FR" sz="44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cs typeface="Arial" panose="020B0604020202020204" pitchFamily="34" charset="0"/>
            </a:endParaRPr>
          </a:p>
        </p:txBody>
      </p:sp>
    </p:spTree>
    <p:extLst>
      <p:ext uri="{BB962C8B-B14F-4D97-AF65-F5344CB8AC3E}">
        <p14:creationId xmlns:p14="http://schemas.microsoft.com/office/powerpoint/2010/main" val="6097710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HwapkJyYeEWvbHTGL0ykNw"/>
</p:tagLst>
</file>

<file path=ppt/theme/theme1.xml><?xml version="1.0" encoding="utf-8"?>
<a:theme xmlns:a="http://schemas.openxmlformats.org/drawingml/2006/main" name="Modèle Diapo conven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104287" tIns="52144" rIns="104287" bIns="52144" numCol="1" anchor="t" anchorCtr="0" compatLnSpc="1">
        <a:prstTxWarp prst="textNoShape">
          <a:avLst/>
        </a:prstTxWarp>
      </a:bodyPr>
      <a:lstStyle>
        <a:defPPr marL="0" marR="0" indent="0" algn="ctr" defTabSz="1042988" rtl="0" eaLnBrk="0" fontAlgn="base" latinLnBrk="0" hangingPunct="0">
          <a:lnSpc>
            <a:spcPct val="100000"/>
          </a:lnSpc>
          <a:spcBef>
            <a:spcPct val="0"/>
          </a:spcBef>
          <a:spcAft>
            <a:spcPct val="0"/>
          </a:spcAft>
          <a:buClrTx/>
          <a:buSzTx/>
          <a:buFontTx/>
          <a:buNone/>
          <a:tabLst/>
          <a:defRPr kumimoji="0" lang="fr-FR" sz="1400" b="0" i="0" u="none" strike="noStrike" cap="none" normalizeH="0" baseline="0" smtClean="0">
            <a:ln>
              <a:noFill/>
            </a:ln>
            <a:solidFill>
              <a:srgbClr val="0C419A"/>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104287" tIns="52144" rIns="104287" bIns="52144" numCol="1" anchor="t" anchorCtr="0" compatLnSpc="1">
        <a:prstTxWarp prst="textNoShape">
          <a:avLst/>
        </a:prstTxWarp>
      </a:bodyPr>
      <a:lstStyle>
        <a:defPPr marL="0" marR="0" indent="0" algn="ctr" defTabSz="1042988" rtl="0" eaLnBrk="0" fontAlgn="base" latinLnBrk="0" hangingPunct="0">
          <a:lnSpc>
            <a:spcPct val="100000"/>
          </a:lnSpc>
          <a:spcBef>
            <a:spcPct val="0"/>
          </a:spcBef>
          <a:spcAft>
            <a:spcPct val="0"/>
          </a:spcAft>
          <a:buClrTx/>
          <a:buSzTx/>
          <a:buFontTx/>
          <a:buNone/>
          <a:tabLst/>
          <a:defRPr kumimoji="0" lang="fr-FR" sz="1400" b="0" i="0" u="none" strike="noStrike" cap="none" normalizeH="0" baseline="0" smtClean="0">
            <a:ln>
              <a:noFill/>
            </a:ln>
            <a:solidFill>
              <a:srgbClr val="0C419A"/>
            </a:solidFill>
            <a:effectLst/>
            <a:latin typeface="Arial"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359016B180D34BA9CD80E22788F8BF" ma:contentTypeVersion="" ma:contentTypeDescription="Crée un document." ma:contentTypeScope="" ma:versionID="d40b598dda1982cee8f480a144143d11">
  <xsd:schema xmlns:xsd="http://www.w3.org/2001/XMLSchema" xmlns:xs="http://www.w3.org/2001/XMLSchema" xmlns:p="http://schemas.microsoft.com/office/2006/metadata/properties" xmlns:ns2="8EF0AB74-A958-4980-8ABD-DBB22C28C036" targetNamespace="http://schemas.microsoft.com/office/2006/metadata/properties" ma:root="true" ma:fieldsID="1c2f899141f80556fdab17cfaea0aa19" ns2:_="">
    <xsd:import namespace="8EF0AB74-A958-4980-8ABD-DBB22C28C036"/>
    <xsd:element name="properties">
      <xsd:complexType>
        <xsd:sequence>
          <xsd:element name="documentManagement">
            <xsd:complexType>
              <xsd:all>
                <xsd:element ref="ns2:Cat_x00e9_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0AB74-A958-4980-8ABD-DBB22C28C036" elementFormDefault="qualified">
    <xsd:import namespace="http://schemas.microsoft.com/office/2006/documentManagement/types"/>
    <xsd:import namespace="http://schemas.microsoft.com/office/infopath/2007/PartnerControls"/>
    <xsd:element name="Cat_x00e9_gorie" ma:index="8" nillable="true" ma:displayName="Catégorie" ma:default="Notes &amp; Documents validés" ma:format="Dropdown" ma:internalName="Cat_x00e9_gorie">
      <xsd:simpleType>
        <xsd:union memberTypes="dms:Text">
          <xsd:simpleType>
            <xsd:restriction base="dms:Choice">
              <xsd:enumeration value="Approbations d'urgence"/>
              <xsd:enumeration value="Convocations"/>
              <xsd:enumeration value="Divers"/>
              <xsd:enumeration value="Extraits d'urgence"/>
              <xsd:enumeration value="Notes &amp; Documents validés"/>
              <xsd:enumeration value="Notifications"/>
              <xsd:enumeration value="Ordres du jour"/>
              <xsd:enumeration value="P.V. &amp; Compte-rendus"/>
              <xsd:enumeration value="Relevés validés"/>
              <xsd:enumeration value="Saisine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_x00e9_gorie xmlns="8EF0AB74-A958-4980-8ABD-DBB22C28C036">Notes &amp; Documents validés</Cat_x00e9_gorie>
  </documentManagement>
</p:properties>
</file>

<file path=customXml/itemProps1.xml><?xml version="1.0" encoding="utf-8"?>
<ds:datastoreItem xmlns:ds="http://schemas.openxmlformats.org/officeDocument/2006/customXml" ds:itemID="{9A665669-B034-4AA0-8744-C34DEAD51AA5}">
  <ds:schemaRefs>
    <ds:schemaRef ds:uri="http://schemas.microsoft.com/sharepoint/v3/contenttype/forms"/>
  </ds:schemaRefs>
</ds:datastoreItem>
</file>

<file path=customXml/itemProps2.xml><?xml version="1.0" encoding="utf-8"?>
<ds:datastoreItem xmlns:ds="http://schemas.openxmlformats.org/officeDocument/2006/customXml" ds:itemID="{FCDDF646-D114-4100-8856-E0BFF1D182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0AB74-A958-4980-8ABD-DBB22C28C0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D5C500-7587-4846-AAEC-1B159CA680FB}">
  <ds:schemaRefs>
    <ds:schemaRef ds:uri="http://schemas.microsoft.com/office/2006/metadata/properties"/>
    <ds:schemaRef ds:uri="http://schemas.microsoft.com/office/2006/documentManagement/types"/>
    <ds:schemaRef ds:uri="http://purl.org/dc/dcmitype/"/>
    <ds:schemaRef ds:uri="http://purl.org/dc/terms/"/>
    <ds:schemaRef ds:uri="http://schemas.microsoft.com/office/infopath/2007/PartnerControls"/>
    <ds:schemaRef ds:uri="8EF0AB74-A958-4980-8ABD-DBB22C28C036"/>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Modèle Diapo convention</Template>
  <TotalTime>4062</TotalTime>
  <Words>5444</Words>
  <Application>Microsoft Office PowerPoint</Application>
  <PresentationFormat>Affichage à l'écran (4:3)</PresentationFormat>
  <Paragraphs>967</Paragraphs>
  <Slides>39</Slides>
  <Notes>10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39</vt:i4>
      </vt:variant>
    </vt:vector>
  </HeadingPairs>
  <TitlesOfParts>
    <vt:vector size="41" baseType="lpstr">
      <vt:lpstr>Modèle Diapo convention</vt:lpstr>
      <vt:lpstr>think-cell Slide</vt:lpstr>
      <vt:lpstr>La convention médicale 2016</vt:lpstr>
      <vt:lpstr>Une convention médicale : pour qui ? (données 2015)</vt:lpstr>
      <vt:lpstr>La nouvelle convention :  un travail important de co-construction </vt:lpstr>
      <vt:lpstr>La nouvelle convention :  un travail important de co-construction </vt:lpstr>
      <vt:lpstr>Rappel des orientations adoptées par l’UNCAM  (conseil du 21/01/2016)</vt:lpstr>
      <vt:lpstr>Les priorités de la nouvelle convention médicale</vt:lpstr>
      <vt:lpstr>Les mesures clés de la nouvelle convention </vt:lpstr>
      <vt:lpstr>Les évolutions des consultations : les revalorisations</vt:lpstr>
      <vt:lpstr>Les évolutions des consultations : les autres revalorisations</vt:lpstr>
      <vt:lpstr>Les évolutions des consultations : les nouveaux actes </vt:lpstr>
      <vt:lpstr>Présentation PowerPoint</vt:lpstr>
      <vt:lpstr>La valorisation des activités techniques  </vt:lpstr>
      <vt:lpstr> Favoriser l’accès aux soins : une prise en charge sans délai</vt:lpstr>
      <vt:lpstr>Présentation PowerPoint</vt:lpstr>
      <vt:lpstr>Favoriser l’accès aux soins : une meilleure répartition (2/4)</vt:lpstr>
      <vt:lpstr>Favoriser l’accès aux soins : une meilleure répartition (3/4)</vt:lpstr>
      <vt:lpstr>Favoriser l’accès aux soins : une meilleure répartition (4/4)</vt:lpstr>
      <vt:lpstr>Favoriser l’accès aux soins : une maîtrise des tarifs (1/3)</vt:lpstr>
      <vt:lpstr>Favoriser l’accès aux soins : une maîtrise des tarifs (2/3)</vt:lpstr>
      <vt:lpstr>Favoriser l’accès aux soins : une maîtrise des tarifs (3/3)</vt:lpstr>
      <vt:lpstr>Une rémunération forfaitaire simplifiée : le forfait patientèle  (1/2)  </vt:lpstr>
      <vt:lpstr>Une rémunération forfaitaire simplifiée : le forfait patientèle (2/2)</vt:lpstr>
      <vt:lpstr>Une rémunération forfaitaire simplifiée : le forfait structure (1/3)</vt:lpstr>
      <vt:lpstr>Une rémunération forfaitaire simplifiée : le forfait structure (2/3)</vt:lpstr>
      <vt:lpstr>Une rémunération forfaitaire simplifiée : le forfait structure (3/3)</vt:lpstr>
      <vt:lpstr>Une Rémunération sur objectifs de santé publique (Rosp) renforcée et élargie (1/6)</vt:lpstr>
      <vt:lpstr>Une Rémunération sur objectif de santé publique (Rosp) renforcée et élargie (2/6)</vt:lpstr>
      <vt:lpstr>Une Rémunération sur objectif de santé publique (Rosp) renforcée et élargie (3/6)</vt:lpstr>
      <vt:lpstr>Une Rémunération sur objectif de santé publique (Rosp) renforcée et élargie (4/6)</vt:lpstr>
      <vt:lpstr>Une Rémunération sur objectif de santé publique (Rosp) renforcée et élargie (5/6)</vt:lpstr>
      <vt:lpstr>  Une Rémunération sur objectif de santé publique (Rosp) renforcée        et élargie (6/6)</vt:lpstr>
      <vt:lpstr>   Une première étape vers le déploiement de la télémédecine</vt:lpstr>
      <vt:lpstr>   Mesures diverses </vt:lpstr>
      <vt:lpstr>Impact financier de la nouvelle convention médicale (1/2)</vt:lpstr>
      <vt:lpstr>Impact financier de la nouvelle convention médicale (2/2)</vt:lpstr>
      <vt:lpstr>La mise en œuvre de la convention</vt:lpstr>
      <vt:lpstr>Les outils d’accompagnement</vt:lpstr>
      <vt:lpstr>La campagne d’accompagnement (auprès des généralistes) </vt:lpstr>
      <vt:lpstr>La campagne d’accompagnement  (auprès des autres spécialistes )</vt:lpstr>
    </vt:vector>
  </TitlesOfParts>
  <Company>CNAMTS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convention médicale 2016</dc:title>
  <dc:creator>Thomas Jan</dc:creator>
  <cp:lastModifiedBy>CASSAGNEAU-08855</cp:lastModifiedBy>
  <cp:revision>299</cp:revision>
  <cp:lastPrinted>2016-02-05T12:53:46Z</cp:lastPrinted>
  <dcterms:created xsi:type="dcterms:W3CDTF">2016-02-02T11:08:46Z</dcterms:created>
  <dcterms:modified xsi:type="dcterms:W3CDTF">2016-10-25T09:45:17Z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0x010100CE359016B180D34BA9CD80E22788F8BF</vt:lpwstr>
  </property>
</Properties>
</file>